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30"/>
  </p:notesMasterIdLst>
  <p:sldIdLst>
    <p:sldId id="256" r:id="rId2"/>
    <p:sldId id="257" r:id="rId3"/>
    <p:sldId id="258" r:id="rId4"/>
    <p:sldId id="259" r:id="rId5"/>
    <p:sldId id="260" r:id="rId6"/>
    <p:sldId id="261" r:id="rId7"/>
    <p:sldId id="283" r:id="rId8"/>
    <p:sldId id="284" r:id="rId9"/>
    <p:sldId id="262" r:id="rId10"/>
    <p:sldId id="263" r:id="rId11"/>
    <p:sldId id="264" r:id="rId12"/>
    <p:sldId id="265" r:id="rId13"/>
    <p:sldId id="266" r:id="rId14"/>
    <p:sldId id="267" r:id="rId15"/>
    <p:sldId id="268" r:id="rId16"/>
    <p:sldId id="269" r:id="rId17"/>
    <p:sldId id="270" r:id="rId18"/>
    <p:sldId id="271" r:id="rId19"/>
    <p:sldId id="272"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F96A2E8-41C3-4E68-B255-7FE16F5A429F}">
  <a:tblStyle styleId="{DF96A2E8-41C3-4E68-B255-7FE16F5A429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F6C0561A-B83F-4969-9986-94386CC7DAE9}"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0F0F0"/>
          </a:solidFill>
        </a:fill>
      </a:tcStyle>
    </a:wholeTbl>
    <a:band1H>
      <a:tcTxStyle b="off" i="off"/>
      <a:tcStyle>
        <a:tcBdr/>
        <a:fill>
          <a:solidFill>
            <a:srgbClr val="E0E0E0"/>
          </a:solidFill>
        </a:fill>
      </a:tcStyle>
    </a:band1H>
    <a:band2H>
      <a:tcTxStyle b="off" i="off"/>
      <a:tcStyle>
        <a:tcBdr/>
      </a:tcStyle>
    </a:band2H>
    <a:band1V>
      <a:tcTxStyle b="off" i="off"/>
      <a:tcStyle>
        <a:tcBdr/>
        <a:fill>
          <a:solidFill>
            <a:srgbClr val="E0E0E0"/>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3"/>
          </a:solidFill>
        </a:fill>
      </a:tcStyle>
    </a:lastCol>
    <a:firstCol>
      <a:tcTxStyle b="on" i="off">
        <a:font>
          <a:latin typeface="Calibri"/>
          <a:ea typeface="Calibri"/>
          <a:cs typeface="Calibri"/>
        </a:font>
        <a:schemeClr val="lt1"/>
      </a:tcTxStyle>
      <a:tcStyle>
        <a:tcBdr/>
        <a:fill>
          <a:solidFill>
            <a:schemeClr val="accent3"/>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400"/>
              <a:buFont typeface="Twentieth Century"/>
              <a:buNone/>
              <a:defRPr sz="1200" b="0" i="0" u="none" strike="noStrike" cap="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chemeClr val="dk1"/>
              </a:buClr>
              <a:buSzPts val="1400"/>
              <a:buFont typeface="Twentieth Century"/>
              <a:buNone/>
              <a:defRPr sz="1200" b="0" i="0" u="none" strike="noStrike" cap="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wentieth Century"/>
                <a:ea typeface="Twentieth Century"/>
                <a:cs typeface="Twentieth Century"/>
                <a:sym typeface="Twentieth Century"/>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wentieth Century"/>
                <a:ea typeface="Twentieth Century"/>
                <a:cs typeface="Twentieth Century"/>
                <a:sym typeface="Twentieth Century"/>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wentieth Century"/>
                <a:ea typeface="Twentieth Century"/>
                <a:cs typeface="Twentieth Century"/>
                <a:sym typeface="Twentieth Century"/>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wentieth Century"/>
                <a:ea typeface="Twentieth Century"/>
                <a:cs typeface="Twentieth Century"/>
                <a:sym typeface="Twentieth Century"/>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wentieth Century"/>
                <a:ea typeface="Twentieth Century"/>
                <a:cs typeface="Twentieth Century"/>
                <a:sym typeface="Twentieth Century"/>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wentieth Century"/>
                <a:ea typeface="Twentieth Century"/>
                <a:cs typeface="Twentieth Century"/>
                <a:sym typeface="Twentieth Century"/>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wentieth Century"/>
                <a:ea typeface="Twentieth Century"/>
                <a:cs typeface="Twentieth Century"/>
                <a:sym typeface="Twentieth Century"/>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wentieth Century"/>
                <a:ea typeface="Twentieth Century"/>
                <a:cs typeface="Twentieth Century"/>
                <a:sym typeface="Twentieth Century"/>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chemeClr val="dk1"/>
              </a:buClr>
              <a:buSzPts val="1400"/>
              <a:buFont typeface="Twentieth Century"/>
              <a:buNone/>
              <a:defRPr sz="1200" b="0" i="0" u="none" strike="noStrike" cap="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Clr>
                <a:schemeClr val="dk1"/>
              </a:buClr>
              <a:buSzPts val="1400"/>
              <a:buFont typeface="Twentieth Century"/>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Twentieth Century"/>
              <a:buNone/>
            </a:pPr>
            <a:fld id="{00000000-1234-1234-1234-123412341234}" type="slidenum">
              <a:rPr lang="en-US" sz="1200" b="0" i="0" u="none" strike="noStrike" cap="none">
                <a:solidFill>
                  <a:schemeClr val="dk1"/>
                </a:solidFill>
                <a:latin typeface="Twentieth Century"/>
                <a:ea typeface="Twentieth Century"/>
                <a:cs typeface="Twentieth Century"/>
                <a:sym typeface="Twentieth Century"/>
              </a:rPr>
              <a:t>‹#›</a:t>
            </a:fld>
            <a:endParaRPr sz="1200" b="0" i="0" u="none" strike="noStrike" cap="none">
              <a:solidFill>
                <a:schemeClr val="dk1"/>
              </a:solidFill>
              <a:latin typeface="Twentieth Century"/>
              <a:ea typeface="Twentieth Century"/>
              <a:cs typeface="Twentieth Century"/>
              <a:sym typeface="Twentieth Century"/>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endParaRPr/>
          </a:p>
          <a:p>
            <a:pPr marL="0" lvl="0" indent="0" algn="l" rtl="0">
              <a:lnSpc>
                <a:spcPct val="100000"/>
              </a:lnSpc>
              <a:spcBef>
                <a:spcPts val="0"/>
              </a:spcBef>
              <a:spcAft>
                <a:spcPts val="0"/>
              </a:spcAft>
              <a:buSzPts val="1100"/>
              <a:buNone/>
            </a:pPr>
            <a:endParaRPr/>
          </a:p>
        </p:txBody>
      </p:sp>
      <p:sp>
        <p:nvSpPr>
          <p:cNvPr id="92" name="Google Shape;9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f446009c1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7f446009c1_0_0: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g7f446009c1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7f3774ac25_13_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7f3774ac25_13_7: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g7f3774ac25_13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4: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6: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9" name="Google Shape;189;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7f3774ac25_14_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7f3774ac25_14_16: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g7f3774ac25_14_1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718458481c_0_2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g718458481c_0_230: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2" name="Google Shape;222;g718458481c_0_23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200"/>
              <a:buFont typeface="Twentieth Century"/>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717b27e5d5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717b27e5d5_0_0: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g717b27e5d5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7: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next steps - check in w Angel</a:t>
            </a:r>
            <a:endParaRPr/>
          </a:p>
        </p:txBody>
      </p:sp>
      <p:sp>
        <p:nvSpPr>
          <p:cNvPr id="242" name="Google Shape;242;p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200"/>
              <a:buFont typeface="Twentieth Century"/>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f3774ac25_7_6: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9" name="Google Shape;249;g7f3774ac25_7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7f446009c1_0_16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7f446009c1_0_161: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g7f446009c1_0_16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f446009c1_0_1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f446009c1_0_132: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g7f446009c1_0_13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9: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2" name="Google Shape;272;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7f446009c1_0_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7f446009c1_0_9: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g7f446009c1_0_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7f446009c1_0_27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7f446009c1_0_273: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g7f446009c1_0_27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7f3774ac25_7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7f3774ac25_7_0: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5" name="Google Shape;295;g7f3774ac25_7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7f446009c1_0_27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7f446009c1_0_279: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3" name="Google Shape;303;g7f446009c1_0_27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10: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sz="1100">
                <a:solidFill>
                  <a:srgbClr val="595959"/>
                </a:solidFill>
                <a:latin typeface="Arial"/>
                <a:ea typeface="Arial"/>
                <a:cs typeface="Arial"/>
                <a:sym typeface="Arial"/>
              </a:rPr>
              <a:t>Hello, My name is ____  and I’m calling from Dr. __’s office.</a:t>
            </a:r>
            <a:r>
              <a:rPr lang="en-US" sz="1100" i="1">
                <a:solidFill>
                  <a:srgbClr val="595959"/>
                </a:solidFill>
                <a:latin typeface="Arial"/>
                <a:ea typeface="Arial"/>
                <a:cs typeface="Arial"/>
                <a:sym typeface="Arial"/>
              </a:rPr>
              <a:t> **use two patient identifiers***</a:t>
            </a:r>
            <a:endParaRPr sz="1100" i="1">
              <a:solidFill>
                <a:srgbClr val="595959"/>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solidFill>
                  <a:srgbClr val="595959"/>
                </a:solidFill>
                <a:latin typeface="Arial"/>
                <a:ea typeface="Arial"/>
                <a:cs typeface="Arial"/>
                <a:sym typeface="Arial"/>
              </a:rPr>
              <a:t>Due to the concern about the COVID-19 virus and to avoid putting you at risk being near sick patients, we would like to offer you a telephone visit instead of your upcoming in person appointment. This would allow us to care for you without possible exposure. Are you interested in trying this or do you prefer to reschedule?</a:t>
            </a:r>
            <a:endParaRPr sz="1100">
              <a:solidFill>
                <a:srgbClr val="595959"/>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a:solidFill>
                <a:srgbClr val="595959"/>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solidFill>
                  <a:srgbClr val="595959"/>
                </a:solidFill>
                <a:latin typeface="Arial"/>
                <a:ea typeface="Arial"/>
                <a:cs typeface="Arial"/>
                <a:sym typeface="Arial"/>
              </a:rPr>
              <a:t>RICK and Steven Greene - </a:t>
            </a:r>
            <a:endParaRPr sz="1100">
              <a:solidFill>
                <a:srgbClr val="595959"/>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solidFill>
                  <a:srgbClr val="595959"/>
                </a:solidFill>
                <a:latin typeface="Arial"/>
                <a:ea typeface="Arial"/>
                <a:cs typeface="Arial"/>
                <a:sym typeface="Arial"/>
              </a:rPr>
              <a:t>Coding should add to back end for televisits - </a:t>
            </a:r>
            <a:endParaRPr sz="1100">
              <a:solidFill>
                <a:srgbClr val="595959"/>
              </a:solidFill>
              <a:latin typeface="Arial"/>
              <a:ea typeface="Arial"/>
              <a:cs typeface="Arial"/>
              <a:sym typeface="Arial"/>
            </a:endParaRPr>
          </a:p>
        </p:txBody>
      </p:sp>
      <p:sp>
        <p:nvSpPr>
          <p:cNvPr id="309" name="Google Shape;309;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1: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7" name="Google Shape;317;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7f446009c1_0_28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7f446009c1_0_285: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6" name="Google Shape;326;g7f446009c1_0_28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2: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2" name="Google Shape;332;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7f446009c1_0_14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7f446009c1_0_141: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g7f446009c1_0_14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2: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4" name="Google Shape;114;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685800" y="4400550"/>
            <a:ext cx="54864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121" name="Google Shape;121;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7f446009c1_0_26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7f446009c1_0_267: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g7f446009c1_0_26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7f446009c1_0_16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7f446009c1_0_169: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0" name="Google Shape;340;g7f446009c1_0_16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7f446009c1_0_17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9" name="Google Shape;349;g7f446009c1_0_178: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0" name="Google Shape;350;g7f446009c1_0_17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7f446009c1_0_10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7f446009c1_0_107:notes"/>
          <p:cNvSpPr txBox="1">
            <a:spLocks noGrp="1"/>
          </p:cNvSpPr>
          <p:nvPr>
            <p:ph type="body" idx="1"/>
          </p:nvPr>
        </p:nvSpPr>
        <p:spPr>
          <a:xfrm>
            <a:off x="685800" y="4400550"/>
            <a:ext cx="54864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add in Union Appendix </a:t>
            </a:r>
            <a:endParaRPr/>
          </a:p>
          <a:p>
            <a:pPr marL="0" lvl="0" indent="0" algn="l" rtl="0">
              <a:spcBef>
                <a:spcPts val="0"/>
              </a:spcBef>
              <a:spcAft>
                <a:spcPts val="0"/>
              </a:spcAft>
              <a:buNone/>
            </a:pPr>
            <a:endParaRPr b="1"/>
          </a:p>
          <a:p>
            <a:pPr marL="0" lvl="0" indent="0" algn="l" rtl="0">
              <a:spcBef>
                <a:spcPts val="0"/>
              </a:spcBef>
              <a:spcAft>
                <a:spcPts val="0"/>
              </a:spcAft>
              <a:buNone/>
            </a:pPr>
            <a:r>
              <a:rPr lang="en-US" b="1"/>
              <a:t>UPDATE - </a:t>
            </a:r>
            <a:endParaRPr b="1"/>
          </a:p>
          <a:p>
            <a:pPr marL="0" lvl="0" indent="0" algn="l" rtl="0">
              <a:spcBef>
                <a:spcPts val="0"/>
              </a:spcBef>
              <a:spcAft>
                <a:spcPts val="0"/>
              </a:spcAft>
              <a:buNone/>
            </a:pPr>
            <a:r>
              <a:rPr lang="en-US" b="1"/>
              <a:t>Pre-Natal and Post Partum to 72 hours check w/ Abby and ask Deb to update depending on what abby says</a:t>
            </a:r>
            <a:endParaRPr b="1"/>
          </a:p>
          <a:p>
            <a:pPr marL="0" lvl="0" indent="0" algn="l" rtl="0">
              <a:spcBef>
                <a:spcPts val="0"/>
              </a:spcBef>
              <a:spcAft>
                <a:spcPts val="0"/>
              </a:spcAft>
              <a:buNone/>
            </a:pPr>
            <a:endParaRPr/>
          </a:p>
        </p:txBody>
      </p:sp>
      <p:sp>
        <p:nvSpPr>
          <p:cNvPr id="136" name="Google Shape;136;g7f446009c1_0_10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Twentieth Century"/>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4" name="Google Shape;74;p11"/>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3"/>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p:cSld name="1_Title Only">
    <p:spTree>
      <p:nvGrpSpPr>
        <p:cNvPr id="1" name="Shape 29"/>
        <p:cNvGrpSpPr/>
        <p:nvPr/>
      </p:nvGrpSpPr>
      <p:grpSpPr>
        <a:xfrm>
          <a:off x="0" y="0"/>
          <a:ext cx="0" cy="0"/>
          <a:chOff x="0" y="0"/>
          <a:chExt cx="0" cy="0"/>
        </a:xfrm>
      </p:grpSpPr>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32" name="Google Shape;32;p4"/>
          <p:cNvSpPr txBox="1">
            <a:spLocks noGrp="1"/>
          </p:cNvSpPr>
          <p:nvPr>
            <p:ph type="sldNum" idx="12"/>
          </p:nvPr>
        </p:nvSpPr>
        <p:spPr>
          <a:xfrm>
            <a:off x="6463145"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3" name="Google Shape;33;p4"/>
          <p:cNvSpPr txBox="1">
            <a:spLocks noGrp="1"/>
          </p:cNvSpPr>
          <p:nvPr>
            <p:ph type="title"/>
          </p:nvPr>
        </p:nvSpPr>
        <p:spPr>
          <a:xfrm>
            <a:off x="633845" y="365760"/>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18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3" name="Google Shape;43;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 name="Google Shape;51;p7"/>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7" name="Google Shape;67;p10"/>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8" name="Google Shape;68;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 descr="CHA PPT Masthead.png"/>
          <p:cNvPicPr preferRelativeResize="0"/>
          <p:nvPr/>
        </p:nvPicPr>
        <p:blipFill rotWithShape="1">
          <a:blip r:embed="rId14">
            <a:alphaModFix/>
          </a:blip>
          <a:srcRect/>
          <a:stretch/>
        </p:blipFill>
        <p:spPr>
          <a:xfrm>
            <a:off x="0" y="10634"/>
            <a:ext cx="9144000" cy="56604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meisinger@challianc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www.researchgate.net/publication/272076989_ATA_Practice_Guidelines_for_Live_On_Demand_Primary_and_Urgent_Care" TargetMode="External"/><Relationship Id="rId7" Type="http://schemas.openxmlformats.org/officeDocument/2006/relationships/hyperlink" Target="https://chironhealth.com/blog/explaining-telemedicine-patients/"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hyperlink" Target="https://www.mayoclinicproceedings.org/article/S0025-6196(19)30385-4/fulltext?mobileUi=0" TargetMode="External"/><Relationship Id="rId5" Type="http://schemas.openxmlformats.org/officeDocument/2006/relationships/hyperlink" Target="https://evisit.com/resources/what-is-telemedicine/#9" TargetMode="External"/><Relationship Id="rId4" Type="http://schemas.openxmlformats.org/officeDocument/2006/relationships/hyperlink" Target="https://otn.ca/wp-content/uploads/2019/08/eapc-evaluation-report.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ctrTitle"/>
          </p:nvPr>
        </p:nvSpPr>
        <p:spPr>
          <a:xfrm>
            <a:off x="1657350" y="2455069"/>
            <a:ext cx="5829300" cy="1102500"/>
          </a:xfrm>
          <a:prstGeom prst="rect">
            <a:avLst/>
          </a:prstGeom>
          <a:noFill/>
          <a:ln>
            <a:noFill/>
          </a:ln>
        </p:spPr>
        <p:txBody>
          <a:bodyPr spcFirstLastPara="1" wrap="square" lIns="68550" tIns="34275" rIns="68550" bIns="34275" anchor="ctr" anchorCtr="0">
            <a:noAutofit/>
          </a:bodyPr>
          <a:lstStyle/>
          <a:p>
            <a:pPr marL="0" lvl="0" indent="0" algn="ctr" rtl="0">
              <a:lnSpc>
                <a:spcPct val="100000"/>
              </a:lnSpc>
              <a:spcBef>
                <a:spcPts val="0"/>
              </a:spcBef>
              <a:spcAft>
                <a:spcPts val="0"/>
              </a:spcAft>
              <a:buClr>
                <a:schemeClr val="dk1"/>
              </a:buClr>
              <a:buSzPts val="1100"/>
              <a:buFont typeface="Calibri"/>
              <a:buNone/>
            </a:pPr>
            <a:r>
              <a:rPr lang="en-US"/>
              <a:t>TELEVISIT Process</a:t>
            </a:r>
            <a:br>
              <a:rPr lang="en-US"/>
            </a:br>
            <a:r>
              <a:rPr lang="en-US"/>
              <a:t>Primary Care Workflows</a:t>
            </a:r>
            <a:endParaRPr>
              <a:solidFill>
                <a:srgbClr val="000000"/>
              </a:solidFill>
            </a:endParaRPr>
          </a:p>
        </p:txBody>
      </p:sp>
      <p:sp>
        <p:nvSpPr>
          <p:cNvPr id="95" name="Google Shape;95;p14"/>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endParaRPr/>
          </a:p>
          <a:p>
            <a:pPr marL="0" lvl="0" indent="0" algn="ctr" rtl="0">
              <a:lnSpc>
                <a:spcPct val="90000"/>
              </a:lnSpc>
              <a:spcBef>
                <a:spcPts val="1000"/>
              </a:spcBef>
              <a:spcAft>
                <a:spcPts val="0"/>
              </a:spcAft>
              <a:buClr>
                <a:schemeClr val="dk1"/>
              </a:buClr>
              <a:buSzPts val="2400"/>
              <a:buNone/>
            </a:pPr>
            <a:endParaRPr/>
          </a:p>
          <a:p>
            <a:pPr marL="0" lvl="0" indent="0" algn="ctr" rtl="0">
              <a:lnSpc>
                <a:spcPct val="90000"/>
              </a:lnSpc>
              <a:spcBef>
                <a:spcPts val="1000"/>
              </a:spcBef>
              <a:spcAft>
                <a:spcPts val="0"/>
              </a:spcAft>
              <a:buClr>
                <a:schemeClr val="dk1"/>
              </a:buClr>
              <a:buSzPts val="2400"/>
              <a:buNone/>
            </a:pPr>
            <a:r>
              <a:rPr lang="en-US"/>
              <a:t>As of March 20, 2020 5:00 p.m.</a:t>
            </a:r>
            <a:endParaRPr/>
          </a:p>
        </p:txBody>
      </p:sp>
      <p:sp>
        <p:nvSpPr>
          <p:cNvPr id="96" name="Google Shape;96;p14"/>
          <p:cNvSpPr txBox="1"/>
          <p:nvPr/>
        </p:nvSpPr>
        <p:spPr>
          <a:xfrm>
            <a:off x="274650" y="5102250"/>
            <a:ext cx="8589300" cy="1264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800" dirty="0">
                <a:latin typeface="Calibri"/>
                <a:ea typeface="Calibri"/>
                <a:cs typeface="Calibri"/>
                <a:sym typeface="Calibri"/>
              </a:rPr>
              <a:t>Please call, email: Kirsten Meisinger, </a:t>
            </a:r>
            <a:r>
              <a:rPr lang="en-US" sz="1800" dirty="0">
                <a:latin typeface="Calibri"/>
                <a:ea typeface="Calibri"/>
                <a:cs typeface="Calibri"/>
                <a:sym typeface="Calibri"/>
                <a:hlinkClick r:id="rId3"/>
              </a:rPr>
              <a:t>kmeisinger@challiance.org</a:t>
            </a:r>
            <a:r>
              <a:rPr lang="en-US" sz="1800" dirty="0">
                <a:latin typeface="Calibri"/>
                <a:ea typeface="Calibri"/>
                <a:cs typeface="Calibri"/>
                <a:sym typeface="Calibri"/>
              </a:rPr>
              <a:t> with questions or comments </a:t>
            </a:r>
            <a:endParaRPr sz="1800" dirty="0">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1"/>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10</a:t>
            </a:fld>
            <a:endParaRPr/>
          </a:p>
        </p:txBody>
      </p:sp>
      <p:pic>
        <p:nvPicPr>
          <p:cNvPr id="148" name="Google Shape;148;p21"/>
          <p:cNvPicPr preferRelativeResize="0"/>
          <p:nvPr/>
        </p:nvPicPr>
        <p:blipFill>
          <a:blip r:embed="rId3">
            <a:alphaModFix/>
          </a:blip>
          <a:stretch>
            <a:fillRect/>
          </a:stretch>
        </p:blipFill>
        <p:spPr>
          <a:xfrm>
            <a:off x="1814975" y="309050"/>
            <a:ext cx="5857700" cy="64777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2"/>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11</a:t>
            </a:fld>
            <a:endParaRPr/>
          </a:p>
        </p:txBody>
      </p:sp>
      <p:sp>
        <p:nvSpPr>
          <p:cNvPr id="155" name="Google Shape;155;p22"/>
          <p:cNvSpPr txBox="1">
            <a:spLocks noGrp="1"/>
          </p:cNvSpPr>
          <p:nvPr>
            <p:ph type="title"/>
          </p:nvPr>
        </p:nvSpPr>
        <p:spPr>
          <a:xfrm>
            <a:off x="588020" y="2152260"/>
            <a:ext cx="78867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TELEVISIT MECHANICS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3"/>
          <p:cNvSpPr txBox="1">
            <a:spLocks noGrp="1"/>
          </p:cNvSpPr>
          <p:nvPr>
            <p:ph type="title"/>
          </p:nvPr>
        </p:nvSpPr>
        <p:spPr>
          <a:xfrm>
            <a:off x="257100" y="570525"/>
            <a:ext cx="8629800" cy="9942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1800"/>
              <a:buFont typeface="Calibri"/>
              <a:buNone/>
            </a:pPr>
            <a:r>
              <a:rPr lang="en-US" sz="2400" dirty="0"/>
              <a:t>TELEVISIT Outreach Calls for already scheduled patients </a:t>
            </a:r>
            <a:endParaRPr dirty="0"/>
          </a:p>
        </p:txBody>
      </p:sp>
      <p:sp>
        <p:nvSpPr>
          <p:cNvPr id="161" name="Google Shape;161;p23"/>
          <p:cNvSpPr/>
          <p:nvPr/>
        </p:nvSpPr>
        <p:spPr>
          <a:xfrm>
            <a:off x="312139" y="1480547"/>
            <a:ext cx="1480704" cy="893346"/>
          </a:xfrm>
          <a:prstGeom prst="flowChartProcess">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a:solidFill>
                  <a:schemeClr val="lt1"/>
                </a:solidFill>
                <a:latin typeface="Calibri"/>
                <a:ea typeface="Calibri"/>
                <a:cs typeface="Calibri"/>
                <a:sym typeface="Calibri"/>
              </a:rPr>
              <a:t>Provider and PMR/PARII Review</a:t>
            </a:r>
            <a:endParaRPr sz="12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n-US" sz="1200">
                <a:solidFill>
                  <a:schemeClr val="lt1"/>
                </a:solidFill>
                <a:latin typeface="Calibri"/>
                <a:ea typeface="Calibri"/>
                <a:cs typeface="Calibri"/>
                <a:sym typeface="Calibri"/>
              </a:rPr>
              <a:t>Schedule Identify Patient Appropriate for TELEVISIT</a:t>
            </a:r>
            <a:endParaRPr sz="1200">
              <a:solidFill>
                <a:schemeClr val="lt1"/>
              </a:solidFill>
              <a:latin typeface="Calibri"/>
              <a:ea typeface="Calibri"/>
              <a:cs typeface="Calibri"/>
              <a:sym typeface="Calibri"/>
            </a:endParaRPr>
          </a:p>
        </p:txBody>
      </p:sp>
      <p:sp>
        <p:nvSpPr>
          <p:cNvPr id="162" name="Google Shape;162;p23"/>
          <p:cNvSpPr/>
          <p:nvPr/>
        </p:nvSpPr>
        <p:spPr>
          <a:xfrm>
            <a:off x="321163" y="2670653"/>
            <a:ext cx="1480704" cy="893346"/>
          </a:xfrm>
          <a:prstGeom prst="flowChartProcess">
            <a:avLst/>
          </a:prstGeom>
          <a:solidFill>
            <a:srgbClr val="008080"/>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Calibri"/>
                <a:ea typeface="Calibri"/>
                <a:cs typeface="Calibri"/>
                <a:sym typeface="Calibri"/>
              </a:rPr>
              <a:t>PMR/PARII Calls Patient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Calibri"/>
                <a:ea typeface="Calibri"/>
                <a:cs typeface="Calibri"/>
                <a:sym typeface="Calibri"/>
              </a:rPr>
              <a:t>(See Suggested Script)</a:t>
            </a:r>
            <a:endParaRPr sz="1400" b="0" i="0" u="none" strike="noStrike" cap="none">
              <a:solidFill>
                <a:srgbClr val="000000"/>
              </a:solidFill>
              <a:latin typeface="Arial"/>
              <a:ea typeface="Arial"/>
              <a:cs typeface="Arial"/>
              <a:sym typeface="Arial"/>
            </a:endParaRPr>
          </a:p>
        </p:txBody>
      </p:sp>
      <p:sp>
        <p:nvSpPr>
          <p:cNvPr id="163" name="Google Shape;163;p23"/>
          <p:cNvSpPr/>
          <p:nvPr/>
        </p:nvSpPr>
        <p:spPr>
          <a:xfrm>
            <a:off x="2591479" y="3150396"/>
            <a:ext cx="1612778" cy="612570"/>
          </a:xfrm>
          <a:prstGeom prst="flowChartProcess">
            <a:avLst/>
          </a:prstGeom>
          <a:solidFill>
            <a:srgbClr val="CF614F"/>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US" sz="1050" b="0" i="0" u="none" strike="noStrike" cap="none">
                <a:solidFill>
                  <a:schemeClr val="dk1"/>
                </a:solidFill>
                <a:latin typeface="Calibri"/>
                <a:ea typeface="Calibri"/>
                <a:cs typeface="Calibri"/>
                <a:sym typeface="Calibri"/>
              </a:rPr>
              <a:t>Patient chooses to keep face to face appointment</a:t>
            </a:r>
            <a:endParaRPr sz="1400" b="0" i="0" u="none" strike="noStrike" cap="none">
              <a:solidFill>
                <a:srgbClr val="000000"/>
              </a:solidFill>
              <a:latin typeface="Arial"/>
              <a:ea typeface="Arial"/>
              <a:cs typeface="Arial"/>
              <a:sym typeface="Arial"/>
            </a:endParaRPr>
          </a:p>
        </p:txBody>
      </p:sp>
      <p:sp>
        <p:nvSpPr>
          <p:cNvPr id="164" name="Google Shape;164;p23"/>
          <p:cNvSpPr/>
          <p:nvPr/>
        </p:nvSpPr>
        <p:spPr>
          <a:xfrm>
            <a:off x="2220129" y="4115771"/>
            <a:ext cx="1612778" cy="612570"/>
          </a:xfrm>
          <a:prstGeom prst="flowChartProcess">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Calibri"/>
                <a:ea typeface="Calibri"/>
                <a:cs typeface="Calibri"/>
                <a:sym typeface="Calibri"/>
              </a:rPr>
              <a:t>Patient chooses TELEVISIT</a:t>
            </a:r>
            <a:endParaRPr sz="1400" b="0" i="0" u="none" strike="noStrike" cap="none">
              <a:solidFill>
                <a:srgbClr val="000000"/>
              </a:solidFill>
              <a:latin typeface="Arial"/>
              <a:ea typeface="Arial"/>
              <a:cs typeface="Arial"/>
              <a:sym typeface="Arial"/>
            </a:endParaRPr>
          </a:p>
        </p:txBody>
      </p:sp>
      <p:sp>
        <p:nvSpPr>
          <p:cNvPr id="165" name="Google Shape;165;p23"/>
          <p:cNvSpPr/>
          <p:nvPr/>
        </p:nvSpPr>
        <p:spPr>
          <a:xfrm>
            <a:off x="660350" y="5731748"/>
            <a:ext cx="1612777" cy="463625"/>
          </a:xfrm>
          <a:prstGeom prst="flowChartProcess">
            <a:avLst/>
          </a:prstGeom>
          <a:solidFill>
            <a:srgbClr val="D0CECE"/>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Calibri"/>
                <a:ea typeface="Calibri"/>
                <a:cs typeface="Calibri"/>
                <a:sym typeface="Calibri"/>
              </a:rPr>
              <a:t>Patient asks to cancel or reschedule</a:t>
            </a:r>
            <a:endParaRPr sz="1400" b="0" i="0" u="none" strike="noStrike" cap="none">
              <a:solidFill>
                <a:srgbClr val="000000"/>
              </a:solidFill>
              <a:latin typeface="Arial"/>
              <a:ea typeface="Arial"/>
              <a:cs typeface="Arial"/>
              <a:sym typeface="Arial"/>
            </a:endParaRPr>
          </a:p>
        </p:txBody>
      </p:sp>
      <p:sp>
        <p:nvSpPr>
          <p:cNvPr id="166" name="Google Shape;166;p23"/>
          <p:cNvSpPr/>
          <p:nvPr/>
        </p:nvSpPr>
        <p:spPr>
          <a:xfrm>
            <a:off x="2591542" y="1913190"/>
            <a:ext cx="1394911" cy="578114"/>
          </a:xfrm>
          <a:prstGeom prst="flowChartProcess">
            <a:avLst/>
          </a:prstGeom>
          <a:solidFill>
            <a:srgbClr val="D0CECE"/>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US" sz="1050" b="0" i="0" u="none" strike="noStrike" cap="none">
                <a:solidFill>
                  <a:schemeClr val="dk1"/>
                </a:solidFill>
                <a:latin typeface="Calibri"/>
                <a:ea typeface="Calibri"/>
                <a:cs typeface="Calibri"/>
                <a:sym typeface="Calibri"/>
              </a:rPr>
              <a:t>Patient not reached</a:t>
            </a:r>
            <a:endParaRPr sz="1400" b="0" i="0" u="none" strike="noStrike" cap="none">
              <a:solidFill>
                <a:srgbClr val="000000"/>
              </a:solidFill>
              <a:latin typeface="Arial"/>
              <a:ea typeface="Arial"/>
              <a:cs typeface="Arial"/>
              <a:sym typeface="Arial"/>
            </a:endParaRPr>
          </a:p>
        </p:txBody>
      </p:sp>
      <p:sp>
        <p:nvSpPr>
          <p:cNvPr id="167" name="Google Shape;167;p23"/>
          <p:cNvSpPr/>
          <p:nvPr/>
        </p:nvSpPr>
        <p:spPr>
          <a:xfrm>
            <a:off x="257995" y="4115771"/>
            <a:ext cx="1612778" cy="612570"/>
          </a:xfrm>
          <a:prstGeom prst="flowChartProcess">
            <a:avLst/>
          </a:prstGeom>
          <a:solidFill>
            <a:srgbClr val="008000"/>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Calibri"/>
                <a:ea typeface="Calibri"/>
                <a:cs typeface="Calibri"/>
                <a:sym typeface="Calibri"/>
              </a:rPr>
              <a:t>Patient reached</a:t>
            </a:r>
            <a:endParaRPr sz="1400" b="0" i="0" u="none" strike="noStrike" cap="none">
              <a:solidFill>
                <a:srgbClr val="000000"/>
              </a:solidFill>
              <a:latin typeface="Arial"/>
              <a:ea typeface="Arial"/>
              <a:cs typeface="Arial"/>
              <a:sym typeface="Arial"/>
            </a:endParaRPr>
          </a:p>
        </p:txBody>
      </p:sp>
      <p:sp>
        <p:nvSpPr>
          <p:cNvPr id="168" name="Google Shape;168;p23"/>
          <p:cNvSpPr/>
          <p:nvPr/>
        </p:nvSpPr>
        <p:spPr>
          <a:xfrm>
            <a:off x="4323517" y="1904166"/>
            <a:ext cx="1522559" cy="587138"/>
          </a:xfrm>
          <a:prstGeom prst="flowChartProcess">
            <a:avLst/>
          </a:prstGeom>
          <a:solidFill>
            <a:srgbClr val="D0CECE"/>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rgbClr val="000000"/>
              </a:buClr>
              <a:buSzPts val="1050"/>
              <a:buFont typeface="Arial"/>
              <a:buNone/>
            </a:pPr>
            <a:r>
              <a:rPr lang="en-US" sz="1050" b="0" i="0" u="none" strike="noStrike" cap="none">
                <a:solidFill>
                  <a:schemeClr val="dk1"/>
                </a:solidFill>
                <a:latin typeface="Calibri"/>
                <a:ea typeface="Calibri"/>
                <a:cs typeface="Calibri"/>
                <a:sym typeface="Calibri"/>
              </a:rPr>
              <a:t> Try to reach them again later in the day</a:t>
            </a:r>
            <a:endParaRPr sz="1050" b="0" i="0" u="none" strike="noStrike" cap="none">
              <a:solidFill>
                <a:schemeClr val="dk1"/>
              </a:solidFill>
              <a:latin typeface="Calibri"/>
              <a:ea typeface="Calibri"/>
              <a:cs typeface="Calibri"/>
              <a:sym typeface="Calibri"/>
            </a:endParaRPr>
          </a:p>
        </p:txBody>
      </p:sp>
      <p:cxnSp>
        <p:nvCxnSpPr>
          <p:cNvPr id="169" name="Google Shape;169;p23"/>
          <p:cNvCxnSpPr>
            <a:stCxn id="162" idx="3"/>
            <a:endCxn id="166" idx="1"/>
          </p:cNvCxnSpPr>
          <p:nvPr/>
        </p:nvCxnSpPr>
        <p:spPr>
          <a:xfrm rot="10800000" flipH="1">
            <a:off x="1801867" y="2202326"/>
            <a:ext cx="789600" cy="915000"/>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cxnSp>
        <p:nvCxnSpPr>
          <p:cNvPr id="170" name="Google Shape;170;p23"/>
          <p:cNvCxnSpPr>
            <a:stCxn id="167" idx="3"/>
            <a:endCxn id="163" idx="1"/>
          </p:cNvCxnSpPr>
          <p:nvPr/>
        </p:nvCxnSpPr>
        <p:spPr>
          <a:xfrm rot="10800000" flipH="1">
            <a:off x="1870773" y="3456656"/>
            <a:ext cx="720600" cy="965400"/>
          </a:xfrm>
          <a:prstGeom prst="bentConnector3">
            <a:avLst>
              <a:gd name="adj1" fmla="val 50007"/>
            </a:avLst>
          </a:prstGeom>
          <a:noFill/>
          <a:ln w="9525" cap="flat" cmpd="sng">
            <a:solidFill>
              <a:schemeClr val="accent1"/>
            </a:solidFill>
            <a:prstDash val="solid"/>
            <a:miter lim="800000"/>
            <a:headEnd type="none" w="sm" len="sm"/>
            <a:tailEnd type="triangle" w="med" len="med"/>
          </a:ln>
        </p:spPr>
      </p:cxnSp>
      <p:sp>
        <p:nvSpPr>
          <p:cNvPr id="171" name="Google Shape;171;p23"/>
          <p:cNvSpPr/>
          <p:nvPr/>
        </p:nvSpPr>
        <p:spPr>
          <a:xfrm>
            <a:off x="4233298" y="4119207"/>
            <a:ext cx="1612778" cy="612570"/>
          </a:xfrm>
          <a:prstGeom prst="flowChartProcess">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Calibri"/>
                <a:ea typeface="Calibri"/>
                <a:cs typeface="Calibri"/>
                <a:sym typeface="Calibri"/>
              </a:rPr>
              <a:t>Change Visit Type to TELEVISIT</a:t>
            </a:r>
            <a:endParaRPr sz="1200" b="0" i="0" u="none" strike="noStrike" cap="none">
              <a:solidFill>
                <a:schemeClr val="lt1"/>
              </a:solidFill>
              <a:latin typeface="Calibri"/>
              <a:ea typeface="Calibri"/>
              <a:cs typeface="Calibri"/>
              <a:sym typeface="Calibri"/>
            </a:endParaRPr>
          </a:p>
        </p:txBody>
      </p:sp>
      <p:cxnSp>
        <p:nvCxnSpPr>
          <p:cNvPr id="172" name="Google Shape;172;p23"/>
          <p:cNvCxnSpPr>
            <a:stCxn id="162" idx="2"/>
            <a:endCxn id="167" idx="0"/>
          </p:cNvCxnSpPr>
          <p:nvPr/>
        </p:nvCxnSpPr>
        <p:spPr>
          <a:xfrm rot="-5400000" flipH="1">
            <a:off x="787165" y="3838349"/>
            <a:ext cx="551700" cy="3000"/>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cxnSp>
        <p:nvCxnSpPr>
          <p:cNvPr id="173" name="Google Shape;173;p23"/>
          <p:cNvCxnSpPr>
            <a:stCxn id="166" idx="3"/>
            <a:endCxn id="168" idx="1"/>
          </p:cNvCxnSpPr>
          <p:nvPr/>
        </p:nvCxnSpPr>
        <p:spPr>
          <a:xfrm rot="10800000" flipH="1">
            <a:off x="3986453" y="2197747"/>
            <a:ext cx="337200" cy="4500"/>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sp>
        <p:nvSpPr>
          <p:cNvPr id="174" name="Google Shape;174;p23"/>
          <p:cNvSpPr/>
          <p:nvPr/>
        </p:nvSpPr>
        <p:spPr>
          <a:xfrm>
            <a:off x="6167775" y="4115771"/>
            <a:ext cx="1684932" cy="612570"/>
          </a:xfrm>
          <a:prstGeom prst="flowChartProcess">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US" sz="1050" b="0" i="0" u="none" strike="noStrike" cap="none">
                <a:solidFill>
                  <a:schemeClr val="lt1"/>
                </a:solidFill>
                <a:latin typeface="Calibri"/>
                <a:ea typeface="Calibri"/>
                <a:cs typeface="Calibri"/>
                <a:sym typeface="Calibri"/>
              </a:rPr>
              <a:t>ASK PATIENT FOR # TO CALL – ADD NUMBER TO APPOINTMENT NOTES</a:t>
            </a:r>
            <a:endParaRPr sz="1050" b="0" i="0" u="none" strike="noStrike" cap="none">
              <a:solidFill>
                <a:schemeClr val="lt1"/>
              </a:solidFill>
              <a:latin typeface="Calibri"/>
              <a:ea typeface="Calibri"/>
              <a:cs typeface="Calibri"/>
              <a:sym typeface="Calibri"/>
            </a:endParaRPr>
          </a:p>
        </p:txBody>
      </p:sp>
      <p:sp>
        <p:nvSpPr>
          <p:cNvPr id="175" name="Google Shape;175;p23"/>
          <p:cNvSpPr/>
          <p:nvPr/>
        </p:nvSpPr>
        <p:spPr>
          <a:xfrm>
            <a:off x="6140679" y="3164956"/>
            <a:ext cx="1739127" cy="639896"/>
          </a:xfrm>
          <a:prstGeom prst="flowChartProcess">
            <a:avLst/>
          </a:prstGeom>
          <a:solidFill>
            <a:srgbClr val="CF614F"/>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US" sz="1050" b="0" i="0" u="none" strike="noStrike" cap="none">
                <a:solidFill>
                  <a:schemeClr val="dk1"/>
                </a:solidFill>
                <a:latin typeface="Calibri"/>
                <a:ea typeface="Calibri"/>
                <a:cs typeface="Calibri"/>
                <a:sym typeface="Calibri"/>
              </a:rPr>
              <a:t>DOCUMENT IN APPOINTMENT NOTES: Patient contacted/TELEVISIT declined</a:t>
            </a:r>
            <a:endParaRPr sz="1050" b="0" i="0" u="none" strike="noStrike" cap="none">
              <a:solidFill>
                <a:schemeClr val="dk1"/>
              </a:solidFill>
              <a:latin typeface="Calibri"/>
              <a:ea typeface="Calibri"/>
              <a:cs typeface="Calibri"/>
              <a:sym typeface="Calibri"/>
            </a:endParaRPr>
          </a:p>
        </p:txBody>
      </p:sp>
      <p:sp>
        <p:nvSpPr>
          <p:cNvPr id="176" name="Google Shape;176;p23"/>
          <p:cNvSpPr/>
          <p:nvPr/>
        </p:nvSpPr>
        <p:spPr>
          <a:xfrm>
            <a:off x="2620623" y="5731748"/>
            <a:ext cx="1612777" cy="463625"/>
          </a:xfrm>
          <a:prstGeom prst="flowChartProcess">
            <a:avLst/>
          </a:prstGeom>
          <a:solidFill>
            <a:srgbClr val="D0CECE"/>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Calibri"/>
                <a:ea typeface="Calibri"/>
                <a:cs typeface="Calibri"/>
                <a:sym typeface="Calibri"/>
              </a:rPr>
              <a:t>Reschedule </a:t>
            </a:r>
            <a:r>
              <a:rPr lang="en-US" sz="1200">
                <a:solidFill>
                  <a:schemeClr val="dk1"/>
                </a:solidFill>
                <a:latin typeface="Calibri"/>
                <a:ea typeface="Calibri"/>
                <a:cs typeface="Calibri"/>
                <a:sym typeface="Calibri"/>
              </a:rPr>
              <a:t>&gt; May 15</a:t>
            </a:r>
            <a:endParaRPr sz="1400" b="0" i="0" u="none" strike="noStrike" cap="none">
              <a:solidFill>
                <a:srgbClr val="000000"/>
              </a:solidFill>
              <a:latin typeface="Arial"/>
              <a:ea typeface="Arial"/>
              <a:cs typeface="Arial"/>
              <a:sym typeface="Arial"/>
            </a:endParaRPr>
          </a:p>
        </p:txBody>
      </p:sp>
      <p:cxnSp>
        <p:nvCxnSpPr>
          <p:cNvPr id="177" name="Google Shape;177;p23"/>
          <p:cNvCxnSpPr>
            <a:stCxn id="164" idx="3"/>
            <a:endCxn id="171" idx="1"/>
          </p:cNvCxnSpPr>
          <p:nvPr/>
        </p:nvCxnSpPr>
        <p:spPr>
          <a:xfrm>
            <a:off x="3832907" y="4422056"/>
            <a:ext cx="400500" cy="3300"/>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cxnSp>
        <p:nvCxnSpPr>
          <p:cNvPr id="178" name="Google Shape;178;p23"/>
          <p:cNvCxnSpPr>
            <a:stCxn id="171" idx="3"/>
            <a:endCxn id="174" idx="1"/>
          </p:cNvCxnSpPr>
          <p:nvPr/>
        </p:nvCxnSpPr>
        <p:spPr>
          <a:xfrm rot="10800000" flipH="1">
            <a:off x="5846076" y="4422192"/>
            <a:ext cx="321600" cy="3300"/>
          </a:xfrm>
          <a:prstGeom prst="bentConnector3">
            <a:avLst>
              <a:gd name="adj1" fmla="val 50015"/>
            </a:avLst>
          </a:prstGeom>
          <a:noFill/>
          <a:ln w="9525" cap="flat" cmpd="sng">
            <a:solidFill>
              <a:schemeClr val="accent1"/>
            </a:solidFill>
            <a:prstDash val="solid"/>
            <a:miter lim="800000"/>
            <a:headEnd type="none" w="sm" len="sm"/>
            <a:tailEnd type="triangle" w="med" len="med"/>
          </a:ln>
        </p:spPr>
      </p:cxnSp>
      <p:cxnSp>
        <p:nvCxnSpPr>
          <p:cNvPr id="179" name="Google Shape;179;p23"/>
          <p:cNvCxnSpPr>
            <a:stCxn id="165" idx="3"/>
            <a:endCxn id="176" idx="1"/>
          </p:cNvCxnSpPr>
          <p:nvPr/>
        </p:nvCxnSpPr>
        <p:spPr>
          <a:xfrm>
            <a:off x="2273127" y="5963560"/>
            <a:ext cx="347400" cy="600"/>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cxnSp>
        <p:nvCxnSpPr>
          <p:cNvPr id="180" name="Google Shape;180;p23"/>
          <p:cNvCxnSpPr>
            <a:stCxn id="161" idx="2"/>
            <a:endCxn id="162" idx="0"/>
          </p:cNvCxnSpPr>
          <p:nvPr/>
        </p:nvCxnSpPr>
        <p:spPr>
          <a:xfrm rot="-5400000" flipH="1">
            <a:off x="908641" y="2517743"/>
            <a:ext cx="296700" cy="9000"/>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cxnSp>
        <p:nvCxnSpPr>
          <p:cNvPr id="181" name="Google Shape;181;p23"/>
          <p:cNvCxnSpPr>
            <a:stCxn id="167" idx="2"/>
            <a:endCxn id="165" idx="0"/>
          </p:cNvCxnSpPr>
          <p:nvPr/>
        </p:nvCxnSpPr>
        <p:spPr>
          <a:xfrm rot="-5400000" flipH="1">
            <a:off x="763784" y="5028941"/>
            <a:ext cx="1003500" cy="402300"/>
          </a:xfrm>
          <a:prstGeom prst="bentConnector3">
            <a:avLst>
              <a:gd name="adj1" fmla="val 50002"/>
            </a:avLst>
          </a:prstGeom>
          <a:noFill/>
          <a:ln w="9525" cap="flat" cmpd="sng">
            <a:solidFill>
              <a:schemeClr val="accent1"/>
            </a:solidFill>
            <a:prstDash val="solid"/>
            <a:miter lim="800000"/>
            <a:headEnd type="none" w="sm" len="sm"/>
            <a:tailEnd type="triangle" w="med" len="med"/>
          </a:ln>
        </p:spPr>
      </p:cxnSp>
      <p:cxnSp>
        <p:nvCxnSpPr>
          <p:cNvPr id="182" name="Google Shape;182;p23"/>
          <p:cNvCxnSpPr>
            <a:stCxn id="167" idx="3"/>
            <a:endCxn id="164" idx="1"/>
          </p:cNvCxnSpPr>
          <p:nvPr/>
        </p:nvCxnSpPr>
        <p:spPr>
          <a:xfrm>
            <a:off x="1870773" y="4422056"/>
            <a:ext cx="349500" cy="600"/>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cxnSp>
        <p:nvCxnSpPr>
          <p:cNvPr id="183" name="Google Shape;183;p23"/>
          <p:cNvCxnSpPr>
            <a:stCxn id="163" idx="3"/>
            <a:endCxn id="175" idx="1"/>
          </p:cNvCxnSpPr>
          <p:nvPr/>
        </p:nvCxnSpPr>
        <p:spPr>
          <a:xfrm>
            <a:off x="4204257" y="3456681"/>
            <a:ext cx="1936500" cy="28200"/>
          </a:xfrm>
          <a:prstGeom prst="straightConnector1">
            <a:avLst/>
          </a:prstGeom>
          <a:noFill/>
          <a:ln w="9525" cap="flat" cmpd="sng">
            <a:solidFill>
              <a:schemeClr val="dk2"/>
            </a:solidFill>
            <a:prstDash val="solid"/>
            <a:round/>
            <a:headEnd type="none" w="sm" len="sm"/>
            <a:tailEnd type="triangle" w="med" len="med"/>
          </a:ln>
        </p:spPr>
      </p:cxnSp>
      <p:sp>
        <p:nvSpPr>
          <p:cNvPr id="184" name="Google Shape;184;p23"/>
          <p:cNvSpPr/>
          <p:nvPr/>
        </p:nvSpPr>
        <p:spPr>
          <a:xfrm>
            <a:off x="5948250" y="5195728"/>
            <a:ext cx="2123975" cy="1092625"/>
          </a:xfrm>
          <a:prstGeom prst="flowChartProcess">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US" sz="1050" b="1">
                <a:solidFill>
                  <a:schemeClr val="lt1"/>
                </a:solidFill>
                <a:latin typeface="Calibri"/>
                <a:ea typeface="Calibri"/>
                <a:cs typeface="Calibri"/>
                <a:sym typeface="Calibri"/>
              </a:rPr>
              <a:t>Conduct schegistration process Includes: updates insurance information, running RTE, confirming contact information</a:t>
            </a:r>
            <a:endParaRPr sz="1050" b="1">
              <a:solidFill>
                <a:schemeClr val="lt1"/>
              </a:solidFill>
              <a:latin typeface="Calibri"/>
              <a:ea typeface="Calibri"/>
              <a:cs typeface="Calibri"/>
              <a:sym typeface="Calibri"/>
            </a:endParaRPr>
          </a:p>
        </p:txBody>
      </p:sp>
      <p:cxnSp>
        <p:nvCxnSpPr>
          <p:cNvPr id="185" name="Google Shape;185;p23"/>
          <p:cNvCxnSpPr>
            <a:stCxn id="174" idx="2"/>
            <a:endCxn id="184" idx="0"/>
          </p:cNvCxnSpPr>
          <p:nvPr/>
        </p:nvCxnSpPr>
        <p:spPr>
          <a:xfrm>
            <a:off x="7010241" y="4728341"/>
            <a:ext cx="0" cy="467400"/>
          </a:xfrm>
          <a:prstGeom prst="straightConnector1">
            <a:avLst/>
          </a:prstGeom>
          <a:noFill/>
          <a:ln w="9525" cap="flat" cmpd="sng">
            <a:solidFill>
              <a:schemeClr val="dk2"/>
            </a:solidFill>
            <a:prstDash val="solid"/>
            <a:round/>
            <a:headEnd type="none" w="med" len="med"/>
            <a:tailEnd type="triangle" w="med" len="med"/>
          </a:ln>
        </p:spPr>
      </p:cxnSp>
      <p:sp>
        <p:nvSpPr>
          <p:cNvPr id="186" name="Google Shape;186;p23"/>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4"/>
          <p:cNvSpPr txBox="1">
            <a:spLocks noGrp="1"/>
          </p:cNvSpPr>
          <p:nvPr>
            <p:ph type="title"/>
          </p:nvPr>
        </p:nvSpPr>
        <p:spPr>
          <a:xfrm>
            <a:off x="2577344" y="366629"/>
            <a:ext cx="6522600" cy="9942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1800"/>
              <a:buFont typeface="Calibri"/>
              <a:buNone/>
            </a:pPr>
            <a:r>
              <a:rPr lang="en-US" sz="2100" dirty="0"/>
              <a:t>Scheduling TELEVISITs for secure patient portal messages or Patient Calls SAME DAY TELEVISITS</a:t>
            </a:r>
            <a:endParaRPr dirty="0"/>
          </a:p>
        </p:txBody>
      </p:sp>
      <p:sp>
        <p:nvSpPr>
          <p:cNvPr id="192" name="Google Shape;192;p24"/>
          <p:cNvSpPr/>
          <p:nvPr/>
        </p:nvSpPr>
        <p:spPr>
          <a:xfrm>
            <a:off x="312150" y="1480550"/>
            <a:ext cx="2082925" cy="893350"/>
          </a:xfrm>
          <a:prstGeom prst="flowChartProcess">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Calibri"/>
                <a:ea typeface="Calibri"/>
                <a:cs typeface="Calibri"/>
                <a:sym typeface="Calibri"/>
              </a:rPr>
              <a:t>RN Determines with effective communication with provider that Patient Is Candidate for SAME DAY TELEVISIT</a:t>
            </a:r>
            <a:endParaRPr sz="1400" b="0" i="0" u="none" strike="noStrike" cap="none">
              <a:solidFill>
                <a:srgbClr val="000000"/>
              </a:solidFill>
              <a:latin typeface="Arial"/>
              <a:ea typeface="Arial"/>
              <a:cs typeface="Arial"/>
              <a:sym typeface="Arial"/>
            </a:endParaRPr>
          </a:p>
        </p:txBody>
      </p:sp>
      <p:sp>
        <p:nvSpPr>
          <p:cNvPr id="193" name="Google Shape;193;p24"/>
          <p:cNvSpPr/>
          <p:nvPr/>
        </p:nvSpPr>
        <p:spPr>
          <a:xfrm>
            <a:off x="255228" y="2734199"/>
            <a:ext cx="1563503" cy="893346"/>
          </a:xfrm>
          <a:prstGeom prst="flowChartProcess">
            <a:avLst/>
          </a:prstGeom>
          <a:solidFill>
            <a:srgbClr val="008080"/>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Calibri"/>
                <a:ea typeface="Calibri"/>
                <a:cs typeface="Calibri"/>
                <a:sym typeface="Calibri"/>
              </a:rPr>
              <a:t>RN Asks Patient if they would like a TELEVISIT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Calibri"/>
                <a:ea typeface="Calibri"/>
                <a:cs typeface="Calibri"/>
                <a:sym typeface="Calibri"/>
              </a:rPr>
              <a:t>(See Suggested Script)</a:t>
            </a:r>
            <a:endParaRPr sz="1400" b="0" i="0" u="none" strike="noStrike" cap="none">
              <a:solidFill>
                <a:srgbClr val="000000"/>
              </a:solidFill>
              <a:latin typeface="Arial"/>
              <a:ea typeface="Arial"/>
              <a:cs typeface="Arial"/>
              <a:sym typeface="Arial"/>
            </a:endParaRPr>
          </a:p>
        </p:txBody>
      </p:sp>
      <p:sp>
        <p:nvSpPr>
          <p:cNvPr id="194" name="Google Shape;194;p24"/>
          <p:cNvSpPr/>
          <p:nvPr/>
        </p:nvSpPr>
        <p:spPr>
          <a:xfrm>
            <a:off x="2156474" y="2681120"/>
            <a:ext cx="1612778" cy="612570"/>
          </a:xfrm>
          <a:prstGeom prst="flowChartProcess">
            <a:avLst/>
          </a:prstGeom>
          <a:solidFill>
            <a:srgbClr val="CF614F"/>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US" sz="1050" b="0" i="0" u="none" strike="noStrike" cap="none">
                <a:solidFill>
                  <a:schemeClr val="dk1"/>
                </a:solidFill>
                <a:latin typeface="Calibri"/>
                <a:ea typeface="Calibri"/>
                <a:cs typeface="Calibri"/>
                <a:sym typeface="Calibri"/>
              </a:rPr>
              <a:t>Patient chooses to have face to face appointment</a:t>
            </a:r>
            <a:endParaRPr sz="1400" b="0" i="0" u="none" strike="noStrike" cap="none">
              <a:solidFill>
                <a:srgbClr val="000000"/>
              </a:solidFill>
              <a:latin typeface="Arial"/>
              <a:ea typeface="Arial"/>
              <a:cs typeface="Arial"/>
              <a:sym typeface="Arial"/>
            </a:endParaRPr>
          </a:p>
        </p:txBody>
      </p:sp>
      <p:sp>
        <p:nvSpPr>
          <p:cNvPr id="195" name="Google Shape;195;p24"/>
          <p:cNvSpPr/>
          <p:nvPr/>
        </p:nvSpPr>
        <p:spPr>
          <a:xfrm>
            <a:off x="4099517" y="2669742"/>
            <a:ext cx="1739127" cy="639896"/>
          </a:xfrm>
          <a:prstGeom prst="flowChartProcess">
            <a:avLst/>
          </a:prstGeom>
          <a:solidFill>
            <a:srgbClr val="CF614F"/>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US" sz="1050" b="0" i="0" u="none" strike="noStrike" cap="none">
                <a:solidFill>
                  <a:schemeClr val="dk1"/>
                </a:solidFill>
                <a:latin typeface="Calibri"/>
                <a:ea typeface="Calibri"/>
                <a:cs typeface="Calibri"/>
                <a:sym typeface="Calibri"/>
              </a:rPr>
              <a:t>Ask Patient COVID-19 Screening Questions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en-US" sz="1050" b="0" i="0" u="none" strike="noStrike" cap="none">
                <a:solidFill>
                  <a:schemeClr val="dk1"/>
                </a:solidFill>
                <a:latin typeface="Calibri"/>
                <a:ea typeface="Calibri"/>
                <a:cs typeface="Calibri"/>
                <a:sym typeface="Calibri"/>
              </a:rPr>
              <a:t>document in appt notes contacted/declined tel. visit</a:t>
            </a:r>
            <a:endParaRPr sz="1050" b="0" i="0" u="none" strike="noStrike" cap="none">
              <a:solidFill>
                <a:schemeClr val="dk1"/>
              </a:solidFill>
              <a:latin typeface="Calibri"/>
              <a:ea typeface="Calibri"/>
              <a:cs typeface="Calibri"/>
              <a:sym typeface="Calibri"/>
            </a:endParaRPr>
          </a:p>
        </p:txBody>
      </p:sp>
      <p:sp>
        <p:nvSpPr>
          <p:cNvPr id="196" name="Google Shape;196;p24"/>
          <p:cNvSpPr/>
          <p:nvPr/>
        </p:nvSpPr>
        <p:spPr>
          <a:xfrm>
            <a:off x="2156479" y="3705438"/>
            <a:ext cx="1612778" cy="612570"/>
          </a:xfrm>
          <a:prstGeom prst="flowChartProcess">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Calibri"/>
                <a:ea typeface="Calibri"/>
                <a:cs typeface="Calibri"/>
                <a:sym typeface="Calibri"/>
              </a:rPr>
              <a:t>Patient chooses TELEVISIT</a:t>
            </a:r>
            <a:endParaRPr sz="1400" b="0" i="0" u="none" strike="noStrike" cap="none">
              <a:solidFill>
                <a:srgbClr val="000000"/>
              </a:solidFill>
              <a:latin typeface="Arial"/>
              <a:ea typeface="Arial"/>
              <a:cs typeface="Arial"/>
              <a:sym typeface="Arial"/>
            </a:endParaRPr>
          </a:p>
        </p:txBody>
      </p:sp>
      <p:sp>
        <p:nvSpPr>
          <p:cNvPr id="197" name="Google Shape;197;p24"/>
          <p:cNvSpPr/>
          <p:nvPr/>
        </p:nvSpPr>
        <p:spPr>
          <a:xfrm>
            <a:off x="4364970" y="3705450"/>
            <a:ext cx="1612778" cy="612570"/>
          </a:xfrm>
          <a:prstGeom prst="flowChartProcess">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Calibri"/>
                <a:ea typeface="Calibri"/>
                <a:cs typeface="Calibri"/>
                <a:sym typeface="Calibri"/>
              </a:rPr>
              <a:t>SELECT APPOINTMENT TYPE “TELEVISIT”</a:t>
            </a:r>
            <a:endParaRPr sz="1200" b="1" i="0" u="none" strike="noStrike" cap="none">
              <a:solidFill>
                <a:schemeClr val="lt1"/>
              </a:solidFill>
              <a:latin typeface="Calibri"/>
              <a:ea typeface="Calibri"/>
              <a:cs typeface="Calibri"/>
              <a:sym typeface="Calibri"/>
            </a:endParaRPr>
          </a:p>
        </p:txBody>
      </p:sp>
      <p:sp>
        <p:nvSpPr>
          <p:cNvPr id="198" name="Google Shape;198;p24"/>
          <p:cNvSpPr/>
          <p:nvPr/>
        </p:nvSpPr>
        <p:spPr>
          <a:xfrm>
            <a:off x="6669311" y="3705456"/>
            <a:ext cx="1612778" cy="612570"/>
          </a:xfrm>
          <a:prstGeom prst="flowChartProcess">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US" sz="1050" b="0" i="0" u="none" strike="noStrike" cap="none">
                <a:solidFill>
                  <a:schemeClr val="lt1"/>
                </a:solidFill>
                <a:latin typeface="Calibri"/>
                <a:ea typeface="Calibri"/>
                <a:cs typeface="Calibri"/>
                <a:sym typeface="Calibri"/>
              </a:rPr>
              <a:t>ASK PATIENT FOR # TO CALL – ADD NUMBER TO APPOINTMENT NOTES</a:t>
            </a:r>
            <a:endParaRPr sz="1050" b="0" i="0" u="none" strike="noStrike" cap="none">
              <a:solidFill>
                <a:schemeClr val="lt1"/>
              </a:solidFill>
              <a:latin typeface="Calibri"/>
              <a:ea typeface="Calibri"/>
              <a:cs typeface="Calibri"/>
              <a:sym typeface="Calibri"/>
            </a:endParaRPr>
          </a:p>
        </p:txBody>
      </p:sp>
      <p:cxnSp>
        <p:nvCxnSpPr>
          <p:cNvPr id="199" name="Google Shape;199;p24"/>
          <p:cNvCxnSpPr>
            <a:stCxn id="193" idx="2"/>
            <a:endCxn id="196" idx="1"/>
          </p:cNvCxnSpPr>
          <p:nvPr/>
        </p:nvCxnSpPr>
        <p:spPr>
          <a:xfrm rot="-5400000" flipH="1">
            <a:off x="1404630" y="3259895"/>
            <a:ext cx="384300" cy="1119600"/>
          </a:xfrm>
          <a:prstGeom prst="bentConnector2">
            <a:avLst/>
          </a:prstGeom>
          <a:noFill/>
          <a:ln w="9525" cap="flat" cmpd="sng">
            <a:solidFill>
              <a:schemeClr val="accent1"/>
            </a:solidFill>
            <a:prstDash val="solid"/>
            <a:miter lim="800000"/>
            <a:headEnd type="none" w="sm" len="sm"/>
            <a:tailEnd type="triangle" w="med" len="med"/>
          </a:ln>
        </p:spPr>
      </p:cxnSp>
      <p:cxnSp>
        <p:nvCxnSpPr>
          <p:cNvPr id="200" name="Google Shape;200;p24"/>
          <p:cNvCxnSpPr>
            <a:stCxn id="193" idx="3"/>
            <a:endCxn id="194" idx="1"/>
          </p:cNvCxnSpPr>
          <p:nvPr/>
        </p:nvCxnSpPr>
        <p:spPr>
          <a:xfrm rot="10800000" flipH="1">
            <a:off x="1818731" y="2987372"/>
            <a:ext cx="337800" cy="193500"/>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cxnSp>
        <p:nvCxnSpPr>
          <p:cNvPr id="201" name="Google Shape;201;p24"/>
          <p:cNvCxnSpPr>
            <a:stCxn id="194" idx="3"/>
            <a:endCxn id="195" idx="1"/>
          </p:cNvCxnSpPr>
          <p:nvPr/>
        </p:nvCxnSpPr>
        <p:spPr>
          <a:xfrm>
            <a:off x="3769252" y="2987405"/>
            <a:ext cx="330300" cy="2400"/>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sp>
        <p:nvSpPr>
          <p:cNvPr id="202" name="Google Shape;202;p24"/>
          <p:cNvSpPr/>
          <p:nvPr/>
        </p:nvSpPr>
        <p:spPr>
          <a:xfrm>
            <a:off x="6168924" y="2681745"/>
            <a:ext cx="1612778" cy="612570"/>
          </a:xfrm>
          <a:prstGeom prst="flowChartProcess">
            <a:avLst/>
          </a:prstGeom>
          <a:solidFill>
            <a:srgbClr val="CF614F"/>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US" sz="1050" b="0" i="0" u="none" strike="noStrike" cap="none">
                <a:solidFill>
                  <a:schemeClr val="dk1"/>
                </a:solidFill>
                <a:latin typeface="Calibri"/>
                <a:ea typeface="Calibri"/>
                <a:cs typeface="Calibri"/>
                <a:sym typeface="Calibri"/>
              </a:rPr>
              <a:t>Schedule appointment per protocol</a:t>
            </a:r>
            <a:endParaRPr sz="1400" b="0" i="0" u="none" strike="noStrike" cap="none">
              <a:solidFill>
                <a:srgbClr val="000000"/>
              </a:solidFill>
              <a:latin typeface="Arial"/>
              <a:ea typeface="Arial"/>
              <a:cs typeface="Arial"/>
              <a:sym typeface="Arial"/>
            </a:endParaRPr>
          </a:p>
        </p:txBody>
      </p:sp>
      <p:cxnSp>
        <p:nvCxnSpPr>
          <p:cNvPr id="203" name="Google Shape;203;p24"/>
          <p:cNvCxnSpPr>
            <a:stCxn id="195" idx="3"/>
            <a:endCxn id="202" idx="1"/>
          </p:cNvCxnSpPr>
          <p:nvPr/>
        </p:nvCxnSpPr>
        <p:spPr>
          <a:xfrm rot="10800000" flipH="1">
            <a:off x="5838644" y="2987890"/>
            <a:ext cx="330300" cy="1800"/>
          </a:xfrm>
          <a:prstGeom prst="straightConnector1">
            <a:avLst/>
          </a:prstGeom>
          <a:noFill/>
          <a:ln w="9525" cap="flat" cmpd="sng">
            <a:solidFill>
              <a:schemeClr val="dk2"/>
            </a:solidFill>
            <a:prstDash val="solid"/>
            <a:round/>
            <a:headEnd type="none" w="sm" len="sm"/>
            <a:tailEnd type="triangle" w="med" len="med"/>
          </a:ln>
        </p:spPr>
      </p:cxnSp>
      <p:cxnSp>
        <p:nvCxnSpPr>
          <p:cNvPr id="204" name="Google Shape;204;p24"/>
          <p:cNvCxnSpPr>
            <a:endCxn id="198" idx="1"/>
          </p:cNvCxnSpPr>
          <p:nvPr/>
        </p:nvCxnSpPr>
        <p:spPr>
          <a:xfrm>
            <a:off x="5977811" y="4011741"/>
            <a:ext cx="691500" cy="0"/>
          </a:xfrm>
          <a:prstGeom prst="straightConnector1">
            <a:avLst/>
          </a:prstGeom>
          <a:noFill/>
          <a:ln w="9525" cap="flat" cmpd="sng">
            <a:solidFill>
              <a:schemeClr val="dk2"/>
            </a:solidFill>
            <a:prstDash val="solid"/>
            <a:round/>
            <a:headEnd type="none" w="sm" len="sm"/>
            <a:tailEnd type="triangle" w="med" len="med"/>
          </a:ln>
        </p:spPr>
      </p:cxnSp>
      <p:sp>
        <p:nvSpPr>
          <p:cNvPr id="205" name="Google Shape;205;p24"/>
          <p:cNvSpPr/>
          <p:nvPr/>
        </p:nvSpPr>
        <p:spPr>
          <a:xfrm>
            <a:off x="6669311" y="5160106"/>
            <a:ext cx="1612778" cy="612570"/>
          </a:xfrm>
          <a:prstGeom prst="flowChartProcess">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US" sz="1050" b="0" i="0" u="none" strike="noStrike" cap="none">
                <a:solidFill>
                  <a:schemeClr val="lt1"/>
                </a:solidFill>
                <a:latin typeface="Calibri"/>
                <a:ea typeface="Calibri"/>
                <a:cs typeface="Calibri"/>
                <a:sym typeface="Calibri"/>
              </a:rPr>
              <a:t>PMR/PARII  will arrive the patient before the appointment</a:t>
            </a:r>
            <a:endParaRPr sz="1050" b="0" i="0" u="none" strike="noStrike" cap="none">
              <a:solidFill>
                <a:schemeClr val="lt1"/>
              </a:solidFill>
              <a:latin typeface="Calibri"/>
              <a:ea typeface="Calibri"/>
              <a:cs typeface="Calibri"/>
              <a:sym typeface="Calibri"/>
            </a:endParaRPr>
          </a:p>
        </p:txBody>
      </p:sp>
      <p:cxnSp>
        <p:nvCxnSpPr>
          <p:cNvPr id="206" name="Google Shape;206;p24"/>
          <p:cNvCxnSpPr/>
          <p:nvPr/>
        </p:nvCxnSpPr>
        <p:spPr>
          <a:xfrm>
            <a:off x="7475700" y="4318026"/>
            <a:ext cx="0" cy="0"/>
          </a:xfrm>
          <a:prstGeom prst="straightConnector1">
            <a:avLst/>
          </a:prstGeom>
          <a:noFill/>
          <a:ln w="9525" cap="flat" cmpd="sng">
            <a:solidFill>
              <a:schemeClr val="dk2"/>
            </a:solidFill>
            <a:prstDash val="solid"/>
            <a:round/>
            <a:headEnd type="none" w="sm" len="sm"/>
            <a:tailEnd type="none" w="sm" len="sm"/>
          </a:ln>
        </p:spPr>
      </p:cxnSp>
      <p:cxnSp>
        <p:nvCxnSpPr>
          <p:cNvPr id="207" name="Google Shape;207;p24"/>
          <p:cNvCxnSpPr>
            <a:stCxn id="198" idx="2"/>
            <a:endCxn id="205" idx="0"/>
          </p:cNvCxnSpPr>
          <p:nvPr/>
        </p:nvCxnSpPr>
        <p:spPr>
          <a:xfrm>
            <a:off x="7475700" y="4318026"/>
            <a:ext cx="0" cy="842100"/>
          </a:xfrm>
          <a:prstGeom prst="straightConnector1">
            <a:avLst/>
          </a:prstGeom>
          <a:noFill/>
          <a:ln w="9525" cap="flat" cmpd="sng">
            <a:solidFill>
              <a:schemeClr val="dk2"/>
            </a:solidFill>
            <a:prstDash val="solid"/>
            <a:round/>
            <a:headEnd type="none" w="sm" len="sm"/>
            <a:tailEnd type="triangle" w="med" len="med"/>
          </a:ln>
        </p:spPr>
      </p:cxnSp>
      <p:sp>
        <p:nvSpPr>
          <p:cNvPr id="208" name="Google Shape;208;p24"/>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5"/>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14</a:t>
            </a:fld>
            <a:endParaRPr/>
          </a:p>
        </p:txBody>
      </p:sp>
      <p:sp>
        <p:nvSpPr>
          <p:cNvPr id="215" name="Google Shape;215;p25"/>
          <p:cNvSpPr txBox="1">
            <a:spLocks noGrp="1"/>
          </p:cNvSpPr>
          <p:nvPr>
            <p:ph type="title"/>
          </p:nvPr>
        </p:nvSpPr>
        <p:spPr>
          <a:xfrm>
            <a:off x="633845" y="365760"/>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600"/>
              <a:t>Scheduling a TELEVISIT </a:t>
            </a:r>
            <a:endParaRPr sz="3600"/>
          </a:p>
        </p:txBody>
      </p:sp>
      <p:sp>
        <p:nvSpPr>
          <p:cNvPr id="216" name="Google Shape;216;p25"/>
          <p:cNvSpPr txBox="1"/>
          <p:nvPr/>
        </p:nvSpPr>
        <p:spPr>
          <a:xfrm>
            <a:off x="651400" y="1746025"/>
            <a:ext cx="8196600" cy="47457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70000"/>
              </a:lnSpc>
              <a:spcBef>
                <a:spcPts val="1000"/>
              </a:spcBef>
              <a:spcAft>
                <a:spcPts val="0"/>
              </a:spcAft>
              <a:buClr>
                <a:schemeClr val="dk1"/>
              </a:buClr>
              <a:buSzPts val="1800"/>
              <a:buFont typeface="Calibri"/>
              <a:buChar char="•"/>
            </a:pPr>
            <a:r>
              <a:rPr lang="en-US" sz="1800" dirty="0">
                <a:latin typeface="Calibri"/>
                <a:ea typeface="Calibri"/>
                <a:cs typeface="Calibri"/>
                <a:sym typeface="Calibri"/>
              </a:rPr>
              <a:t>Select visit TYPE = TELEVISIT </a:t>
            </a:r>
            <a:endParaRPr sz="1800" dirty="0">
              <a:latin typeface="Calibri"/>
              <a:ea typeface="Calibri"/>
              <a:cs typeface="Calibri"/>
              <a:sym typeface="Calibri"/>
            </a:endParaRPr>
          </a:p>
          <a:p>
            <a:pPr marL="228600" marR="0" lvl="0" indent="-228600" algn="l" rtl="0">
              <a:lnSpc>
                <a:spcPct val="70000"/>
              </a:lnSpc>
              <a:spcBef>
                <a:spcPts val="1000"/>
              </a:spcBef>
              <a:spcAft>
                <a:spcPts val="0"/>
              </a:spcAft>
              <a:buSzPts val="1800"/>
              <a:buFont typeface="Calibri"/>
              <a:buChar char="•"/>
            </a:pPr>
            <a:r>
              <a:rPr lang="en-US" sz="1800" dirty="0">
                <a:latin typeface="Calibri"/>
                <a:ea typeface="Calibri"/>
                <a:cs typeface="Calibri"/>
                <a:sym typeface="Calibri"/>
              </a:rPr>
              <a:t>Add patient phone number to the appointment notes</a:t>
            </a:r>
            <a:endParaRPr sz="1800" dirty="0">
              <a:latin typeface="Calibri"/>
              <a:ea typeface="Calibri"/>
              <a:cs typeface="Calibri"/>
              <a:sym typeface="Calibri"/>
            </a:endParaRPr>
          </a:p>
          <a:p>
            <a:pPr marL="228600" marR="0" lvl="0" indent="-228600" algn="l" rtl="0">
              <a:lnSpc>
                <a:spcPct val="70000"/>
              </a:lnSpc>
              <a:spcBef>
                <a:spcPts val="1000"/>
              </a:spcBef>
              <a:spcAft>
                <a:spcPts val="0"/>
              </a:spcAft>
              <a:buSzPts val="1800"/>
              <a:buFont typeface="Calibri"/>
              <a:buChar char="•"/>
            </a:pPr>
            <a:r>
              <a:rPr lang="en-US" sz="1800" dirty="0">
                <a:latin typeface="Calibri"/>
                <a:ea typeface="Calibri"/>
                <a:cs typeface="Calibri"/>
                <a:sym typeface="Calibri"/>
              </a:rPr>
              <a:t>Inform the patient of the date/time of the appointment and let them know that the provider will call within a 30-minute window</a:t>
            </a:r>
            <a:endParaRPr sz="1800" dirty="0">
              <a:latin typeface="Calibri"/>
              <a:ea typeface="Calibri"/>
              <a:cs typeface="Calibri"/>
              <a:sym typeface="Calibri"/>
            </a:endParaRPr>
          </a:p>
          <a:p>
            <a:pPr marL="0" marR="0" lvl="0" indent="0" algn="l" rtl="0">
              <a:lnSpc>
                <a:spcPct val="70000"/>
              </a:lnSpc>
              <a:spcBef>
                <a:spcPts val="1000"/>
              </a:spcBef>
              <a:spcAft>
                <a:spcPts val="0"/>
              </a:spcAft>
              <a:buNone/>
            </a:pPr>
            <a:endParaRPr sz="1800" dirty="0">
              <a:latin typeface="Calibri"/>
              <a:ea typeface="Calibri"/>
              <a:cs typeface="Calibri"/>
              <a:sym typeface="Calibri"/>
            </a:endParaRPr>
          </a:p>
        </p:txBody>
      </p:sp>
      <p:pic>
        <p:nvPicPr>
          <p:cNvPr id="217" name="Google Shape;217;p25"/>
          <p:cNvPicPr preferRelativeResize="0"/>
          <p:nvPr/>
        </p:nvPicPr>
        <p:blipFill>
          <a:blip r:embed="rId3">
            <a:alphaModFix/>
          </a:blip>
          <a:stretch>
            <a:fillRect/>
          </a:stretch>
        </p:blipFill>
        <p:spPr>
          <a:xfrm>
            <a:off x="942275" y="3612725"/>
            <a:ext cx="7389675" cy="2295925"/>
          </a:xfrm>
          <a:prstGeom prst="rect">
            <a:avLst/>
          </a:prstGeom>
          <a:noFill/>
          <a:ln>
            <a:noFill/>
          </a:ln>
        </p:spPr>
      </p:pic>
      <p:sp>
        <p:nvSpPr>
          <p:cNvPr id="218" name="Google Shape;218;p25"/>
          <p:cNvSpPr txBox="1"/>
          <p:nvPr/>
        </p:nvSpPr>
        <p:spPr>
          <a:xfrm>
            <a:off x="992775" y="4167050"/>
            <a:ext cx="339600" cy="176400"/>
          </a:xfrm>
          <a:prstGeom prst="rect">
            <a:avLst/>
          </a:prstGeom>
          <a:solidFill>
            <a:srgbClr val="B7B7B7"/>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6"/>
          <p:cNvSpPr txBox="1">
            <a:spLocks noGrp="1"/>
          </p:cNvSpPr>
          <p:nvPr>
            <p:ph type="title"/>
          </p:nvPr>
        </p:nvSpPr>
        <p:spPr>
          <a:xfrm>
            <a:off x="874575" y="831279"/>
            <a:ext cx="7886700" cy="7524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3600"/>
              <a:t>Changing a scheduled visit to a TELEVISIT - do not cancel - change to TELEVISIT</a:t>
            </a:r>
            <a:endParaRPr sz="3600"/>
          </a:p>
        </p:txBody>
      </p:sp>
      <p:pic>
        <p:nvPicPr>
          <p:cNvPr id="225" name="Google Shape;225;p26"/>
          <p:cNvPicPr preferRelativeResize="0"/>
          <p:nvPr/>
        </p:nvPicPr>
        <p:blipFill rotWithShape="1">
          <a:blip r:embed="rId3">
            <a:alphaModFix/>
          </a:blip>
          <a:srcRect/>
          <a:stretch/>
        </p:blipFill>
        <p:spPr>
          <a:xfrm>
            <a:off x="988125" y="1810218"/>
            <a:ext cx="6276114" cy="1731732"/>
          </a:xfrm>
          <a:prstGeom prst="rect">
            <a:avLst/>
          </a:prstGeom>
          <a:noFill/>
          <a:ln>
            <a:noFill/>
          </a:ln>
        </p:spPr>
      </p:pic>
      <p:sp>
        <p:nvSpPr>
          <p:cNvPr id="226" name="Google Shape;226;p26"/>
          <p:cNvSpPr/>
          <p:nvPr/>
        </p:nvSpPr>
        <p:spPr>
          <a:xfrm>
            <a:off x="4842150" y="4574200"/>
            <a:ext cx="1368000" cy="4776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27" name="Google Shape;227;p26"/>
          <p:cNvPicPr preferRelativeResize="0"/>
          <p:nvPr/>
        </p:nvPicPr>
        <p:blipFill>
          <a:blip r:embed="rId4">
            <a:alphaModFix/>
          </a:blip>
          <a:stretch>
            <a:fillRect/>
          </a:stretch>
        </p:blipFill>
        <p:spPr>
          <a:xfrm>
            <a:off x="988125" y="4136725"/>
            <a:ext cx="7389675" cy="2295925"/>
          </a:xfrm>
          <a:prstGeom prst="rect">
            <a:avLst/>
          </a:prstGeom>
          <a:noFill/>
          <a:ln>
            <a:noFill/>
          </a:ln>
        </p:spPr>
      </p:pic>
      <p:sp>
        <p:nvSpPr>
          <p:cNvPr id="228" name="Google Shape;228;p26"/>
          <p:cNvSpPr/>
          <p:nvPr/>
        </p:nvSpPr>
        <p:spPr>
          <a:xfrm>
            <a:off x="6965775" y="2873608"/>
            <a:ext cx="1795500" cy="1044733"/>
          </a:xfrm>
          <a:prstGeom prst="flowChartProcess">
            <a:avLst/>
          </a:prstGeom>
          <a:solidFill>
            <a:srgbClr val="D0CECE"/>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US" sz="1050" b="1">
                <a:solidFill>
                  <a:schemeClr val="dk1"/>
                </a:solidFill>
                <a:latin typeface="Calibri"/>
                <a:ea typeface="Calibri"/>
                <a:cs typeface="Calibri"/>
                <a:sym typeface="Calibri"/>
              </a:rPr>
              <a:t>ADD “TELEVISIT: PATIENT PHONE NUMBER” TO</a:t>
            </a:r>
            <a:r>
              <a:rPr lang="en-US" sz="1050">
                <a:solidFill>
                  <a:schemeClr val="dk1"/>
                </a:solidFill>
                <a:latin typeface="Calibri"/>
                <a:ea typeface="Calibri"/>
                <a:cs typeface="Calibri"/>
                <a:sym typeface="Calibri"/>
              </a:rPr>
              <a:t> APPOINTMENT NOTES</a:t>
            </a:r>
            <a:endParaRPr sz="1050" b="0" i="0" u="none" strike="noStrike" cap="none">
              <a:solidFill>
                <a:schemeClr val="lt1"/>
              </a:solidFill>
              <a:latin typeface="Calibri"/>
              <a:ea typeface="Calibri"/>
              <a:cs typeface="Calibri"/>
              <a:sym typeface="Calibri"/>
            </a:endParaRPr>
          </a:p>
        </p:txBody>
      </p:sp>
      <p:sp>
        <p:nvSpPr>
          <p:cNvPr id="229" name="Google Shape;229;p26"/>
          <p:cNvSpPr/>
          <p:nvPr/>
        </p:nvSpPr>
        <p:spPr>
          <a:xfrm>
            <a:off x="2539025" y="2499775"/>
            <a:ext cx="200100" cy="1367700"/>
          </a:xfrm>
          <a:prstGeom prst="downArrow">
            <a:avLst>
              <a:gd name="adj1" fmla="val 50000"/>
              <a:gd name="adj2" fmla="val 50000"/>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6"/>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7"/>
          <p:cNvSpPr txBox="1">
            <a:spLocks noGrp="1"/>
          </p:cNvSpPr>
          <p:nvPr>
            <p:ph type="title"/>
          </p:nvPr>
        </p:nvSpPr>
        <p:spPr>
          <a:xfrm>
            <a:off x="633845" y="365760"/>
            <a:ext cx="78867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sz="3000"/>
              <a:t>Checking-In/Arriving TELEVISITS</a:t>
            </a:r>
            <a:endParaRPr sz="3000"/>
          </a:p>
        </p:txBody>
      </p:sp>
      <p:sp>
        <p:nvSpPr>
          <p:cNvPr id="237" name="Google Shape;237;p27"/>
          <p:cNvSpPr txBox="1"/>
          <p:nvPr/>
        </p:nvSpPr>
        <p:spPr>
          <a:xfrm>
            <a:off x="316150" y="1720800"/>
            <a:ext cx="8204400" cy="3416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a:solidFill>
                  <a:schemeClr val="dk1"/>
                </a:solidFill>
                <a:latin typeface="Calibri"/>
                <a:ea typeface="Calibri"/>
                <a:cs typeface="Calibri"/>
                <a:sym typeface="Calibri"/>
              </a:rPr>
              <a:t>Checking-In/ARRIVING</a:t>
            </a:r>
            <a:endParaRPr sz="1800" b="1" i="0" u="none" strike="noStrike" cap="none">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START OF DAY - Check in all TELEVISIT Patients (note add “TELEVISIT” visit type to the DAR)</a:t>
            </a:r>
            <a:endParaRPr sz="1800">
              <a:solidFill>
                <a:schemeClr val="dk1"/>
              </a:solidFill>
              <a:latin typeface="Calibri"/>
              <a:ea typeface="Calibri"/>
              <a:cs typeface="Calibri"/>
              <a:sym typeface="Calibri"/>
            </a:endParaRPr>
          </a:p>
          <a:p>
            <a:pPr marL="914400" marR="0" lvl="1" indent="-342900" algn="l" rtl="0">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Create a HAR</a:t>
            </a:r>
            <a:endParaRPr sz="1800">
              <a:solidFill>
                <a:schemeClr val="dk1"/>
              </a:solidFill>
              <a:latin typeface="Calibri"/>
              <a:ea typeface="Calibri"/>
              <a:cs typeface="Calibri"/>
              <a:sym typeface="Calibri"/>
            </a:endParaRPr>
          </a:p>
          <a:p>
            <a:pPr marL="914400" marR="0" lvl="1" indent="-342900" algn="l" rtl="0">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Run RTE</a:t>
            </a:r>
            <a:endParaRPr sz="1800">
              <a:solidFill>
                <a:schemeClr val="dk1"/>
              </a:solidFill>
              <a:latin typeface="Calibri"/>
              <a:ea typeface="Calibri"/>
              <a:cs typeface="Calibri"/>
              <a:sym typeface="Calibri"/>
            </a:endParaRPr>
          </a:p>
          <a:p>
            <a:pPr marL="914400" marR="0" lvl="0" indent="0" algn="l" rtl="0">
              <a:lnSpc>
                <a:spcPct val="100000"/>
              </a:lnSpc>
              <a:spcBef>
                <a:spcPts val="0"/>
              </a:spcBef>
              <a:spcAft>
                <a:spcPts val="0"/>
              </a:spcAft>
              <a:buNone/>
            </a:pPr>
            <a:endParaRPr sz="180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THROUGHOUT THE DAY - Scan the DAR and see if new TELEVISIT appointments need to be Checked in/ARRIVED</a:t>
            </a:r>
            <a:endParaRPr sz="1800">
              <a:solidFill>
                <a:schemeClr val="dk1"/>
              </a:solidFill>
              <a:latin typeface="Calibri"/>
              <a:ea typeface="Calibri"/>
              <a:cs typeface="Calibri"/>
              <a:sym typeface="Calibri"/>
            </a:endParaRPr>
          </a:p>
          <a:p>
            <a:pPr marL="914400" marR="0" lvl="1" indent="-342900" algn="l" rtl="0">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Create a HAR</a:t>
            </a:r>
            <a:endParaRPr sz="1800">
              <a:solidFill>
                <a:schemeClr val="dk1"/>
              </a:solidFill>
              <a:latin typeface="Calibri"/>
              <a:ea typeface="Calibri"/>
              <a:cs typeface="Calibri"/>
              <a:sym typeface="Calibri"/>
            </a:endParaRPr>
          </a:p>
          <a:p>
            <a:pPr marL="914400" marR="0" lvl="1" indent="-342900" algn="l" rtl="0">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RUN RTE</a:t>
            </a:r>
            <a:endParaRPr sz="1800">
              <a:solidFill>
                <a:schemeClr val="dk1"/>
              </a:solidFill>
              <a:latin typeface="Calibri"/>
              <a:ea typeface="Calibri"/>
              <a:cs typeface="Calibri"/>
              <a:sym typeface="Calibri"/>
            </a:endParaRPr>
          </a:p>
        </p:txBody>
      </p:sp>
      <p:sp>
        <p:nvSpPr>
          <p:cNvPr id="238" name="Google Shape;238;p27"/>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8"/>
          <p:cNvSpPr txBox="1">
            <a:spLocks noGrp="1"/>
          </p:cNvSpPr>
          <p:nvPr>
            <p:ph type="title"/>
          </p:nvPr>
        </p:nvSpPr>
        <p:spPr>
          <a:xfrm>
            <a:off x="362100" y="592225"/>
            <a:ext cx="8419800" cy="8313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3000"/>
              <a:t>“Virtual” Rooming for Established Patients</a:t>
            </a:r>
            <a:endParaRPr sz="3000"/>
          </a:p>
        </p:txBody>
      </p:sp>
      <p:sp>
        <p:nvSpPr>
          <p:cNvPr id="245" name="Google Shape;245;p28"/>
          <p:cNvSpPr txBox="1"/>
          <p:nvPr/>
        </p:nvSpPr>
        <p:spPr>
          <a:xfrm>
            <a:off x="406600" y="1364700"/>
            <a:ext cx="8204400" cy="525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dirty="0">
                <a:solidFill>
                  <a:schemeClr val="dk1"/>
                </a:solidFill>
                <a:latin typeface="Calibri"/>
                <a:ea typeface="Calibri"/>
                <a:cs typeface="Calibri"/>
                <a:sym typeface="Calibri"/>
              </a:rPr>
              <a:t>Virtual Rooming Activities - </a:t>
            </a:r>
            <a:endParaRPr sz="1800" b="1"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Calibri"/>
              <a:buChar char="•"/>
            </a:pPr>
            <a:r>
              <a:rPr lang="en-US" sz="1800" dirty="0">
                <a:solidFill>
                  <a:schemeClr val="dk1"/>
                </a:solidFill>
                <a:latin typeface="Calibri"/>
                <a:ea typeface="Calibri"/>
                <a:cs typeface="Calibri"/>
                <a:sym typeface="Calibri"/>
              </a:rPr>
              <a:t>Conduct all rooming activities except MOLST, Health Care Proxy, use discretion when doing multiple screenings like PHQ9, DAST, etc. due to time constraints</a:t>
            </a:r>
            <a:endParaRPr sz="1800" dirty="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chemeClr val="dk1"/>
                </a:solidFill>
                <a:latin typeface="Calibri"/>
                <a:ea typeface="Calibri"/>
                <a:cs typeface="Calibri"/>
                <a:sym typeface="Calibri"/>
              </a:rPr>
              <a:t>PARII Process - </a:t>
            </a:r>
            <a:endParaRPr sz="1800" b="1" dirty="0">
              <a:solidFill>
                <a:srgbClr val="FF0000"/>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Calibri"/>
              <a:buChar char="•"/>
            </a:pPr>
            <a:r>
              <a:rPr lang="en-US" sz="1800" dirty="0">
                <a:solidFill>
                  <a:schemeClr val="dk1"/>
                </a:solidFill>
                <a:latin typeface="Calibri"/>
                <a:ea typeface="Calibri"/>
                <a:cs typeface="Calibri"/>
                <a:sym typeface="Calibri"/>
              </a:rPr>
              <a:t>If patient has not already been arrived PARII “Check-in + register the patient” = Patient “ARRIVED”</a:t>
            </a:r>
            <a:endParaRPr sz="1800"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Calibri"/>
              <a:buChar char="•"/>
            </a:pPr>
            <a:r>
              <a:rPr lang="en-US" sz="1800" b="0" i="0" u="none" strike="noStrike" cap="none" dirty="0">
                <a:solidFill>
                  <a:schemeClr val="dk1"/>
                </a:solidFill>
                <a:latin typeface="Calibri"/>
                <a:ea typeface="Calibri"/>
                <a:cs typeface="Calibri"/>
                <a:sym typeface="Calibri"/>
              </a:rPr>
              <a:t>DOES 3-way conferencing w/ interpreter as needed</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Calibri"/>
              <a:buChar char="•"/>
            </a:pPr>
            <a:r>
              <a:rPr lang="en-US" sz="1800" b="0" i="0" u="none" strike="noStrike" cap="none" dirty="0">
                <a:solidFill>
                  <a:schemeClr val="dk1"/>
                </a:solidFill>
                <a:latin typeface="Calibri"/>
                <a:ea typeface="Calibri"/>
                <a:cs typeface="Calibri"/>
                <a:sym typeface="Calibri"/>
              </a:rPr>
              <a:t>PARII goes into exam room and conducts “virtual rooming” on the phone</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Calibri"/>
              <a:buChar char="•"/>
            </a:pPr>
            <a:r>
              <a:rPr lang="en-US" sz="1800" b="0" i="0" u="none" strike="noStrike" cap="none" dirty="0">
                <a:solidFill>
                  <a:schemeClr val="dk1"/>
                </a:solidFill>
                <a:latin typeface="Calibri"/>
                <a:ea typeface="Calibri"/>
                <a:cs typeface="Calibri"/>
                <a:sym typeface="Calibri"/>
              </a:rPr>
              <a:t>Get provider to come to phone in exam room and conduct visit</a:t>
            </a:r>
            <a:endParaRPr sz="1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chemeClr val="dk1"/>
                </a:solidFill>
                <a:latin typeface="Calibri"/>
                <a:ea typeface="Calibri"/>
                <a:cs typeface="Calibri"/>
                <a:sym typeface="Calibri"/>
              </a:rPr>
              <a:t>MA/PMR process - </a:t>
            </a:r>
            <a:endParaRPr sz="1800" b="1"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US" sz="1800" dirty="0">
                <a:solidFill>
                  <a:schemeClr val="dk1"/>
                </a:solidFill>
                <a:latin typeface="Calibri"/>
                <a:ea typeface="Calibri"/>
                <a:cs typeface="Calibri"/>
                <a:sym typeface="Calibri"/>
              </a:rPr>
              <a:t>If patient not arrived, a</a:t>
            </a:r>
            <a:r>
              <a:rPr lang="en-US" sz="1800" b="0" i="0" u="none" strike="noStrike" cap="none" dirty="0">
                <a:solidFill>
                  <a:schemeClr val="dk1"/>
                </a:solidFill>
                <a:latin typeface="Calibri"/>
                <a:ea typeface="Calibri"/>
                <a:cs typeface="Calibri"/>
                <a:sym typeface="Calibri"/>
              </a:rPr>
              <a:t>t the appointment time PMR “Check-in + register the patient” = Patient “ARRIVED”</a:t>
            </a:r>
            <a:endParaRPr sz="1800" b="0"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US" sz="1800" b="0" i="0" u="none" strike="noStrike" cap="none" dirty="0">
                <a:solidFill>
                  <a:schemeClr val="dk1"/>
                </a:solidFill>
                <a:latin typeface="Calibri"/>
                <a:ea typeface="Calibri"/>
                <a:cs typeface="Calibri"/>
                <a:sym typeface="Calibri"/>
              </a:rPr>
              <a:t>DOES 3-way conferencing w/ interpreter as needed</a:t>
            </a:r>
            <a:endParaRPr sz="1800" b="0"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US" sz="1800" b="0" i="0" u="none" strike="noStrike" cap="none" dirty="0">
                <a:solidFill>
                  <a:schemeClr val="dk1"/>
                </a:solidFill>
                <a:latin typeface="Calibri"/>
                <a:ea typeface="Calibri"/>
                <a:cs typeface="Calibri"/>
                <a:sym typeface="Calibri"/>
              </a:rPr>
              <a:t>PMR transfer back to MA for virtual ‘rooming” </a:t>
            </a:r>
            <a:endParaRPr sz="1800" b="0"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US" sz="1800" b="0" i="0" u="none" strike="noStrike" cap="none" dirty="0">
                <a:solidFill>
                  <a:schemeClr val="dk1"/>
                </a:solidFill>
                <a:latin typeface="Calibri"/>
                <a:ea typeface="Calibri"/>
                <a:cs typeface="Calibri"/>
                <a:sym typeface="Calibri"/>
              </a:rPr>
              <a:t>MA goes into exam room and conducts “virtual rooming” on the phone</a:t>
            </a:r>
            <a:endParaRPr sz="1800" b="0"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US" sz="1800" b="0" i="0" u="none" strike="noStrike" cap="none" dirty="0">
                <a:solidFill>
                  <a:schemeClr val="dk1"/>
                </a:solidFill>
                <a:latin typeface="Calibri"/>
                <a:ea typeface="Calibri"/>
                <a:cs typeface="Calibri"/>
                <a:sym typeface="Calibri"/>
              </a:rPr>
              <a:t>Get provider to come to phone in exam room and conduct visit</a:t>
            </a:r>
            <a:endParaRPr sz="1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p:txBody>
      </p:sp>
      <p:sp>
        <p:nvSpPr>
          <p:cNvPr id="246" name="Google Shape;246;p28"/>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9"/>
          <p:cNvSpPr txBox="1">
            <a:spLocks noGrp="1"/>
          </p:cNvSpPr>
          <p:nvPr>
            <p:ph type="title"/>
          </p:nvPr>
        </p:nvSpPr>
        <p:spPr>
          <a:xfrm>
            <a:off x="628645" y="153335"/>
            <a:ext cx="78867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1800"/>
              <a:buFont typeface="Calibri"/>
              <a:buNone/>
            </a:pPr>
            <a:r>
              <a:rPr lang="en-US" sz="3600"/>
              <a:t>Provider TELEVISIT Process</a:t>
            </a:r>
            <a:endParaRPr sz="3600"/>
          </a:p>
        </p:txBody>
      </p:sp>
      <p:sp>
        <p:nvSpPr>
          <p:cNvPr id="252" name="Google Shape;252;p29"/>
          <p:cNvSpPr txBox="1"/>
          <p:nvPr/>
        </p:nvSpPr>
        <p:spPr>
          <a:xfrm>
            <a:off x="425250" y="1215850"/>
            <a:ext cx="7995900" cy="5505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1800" b="0" i="0" u="none" strike="noStrike" cap="none">
                <a:solidFill>
                  <a:schemeClr val="dk1"/>
                </a:solidFill>
                <a:latin typeface="Calibri"/>
                <a:ea typeface="Calibri"/>
                <a:cs typeface="Calibri"/>
                <a:sym typeface="Calibri"/>
              </a:rPr>
              <a:t>Open TELEVISIT Encounter (as you would any other encounter!)</a:t>
            </a:r>
            <a:endParaRPr sz="1800" b="0" i="0" u="none" strike="noStrike" cap="none">
              <a:solidFill>
                <a:schemeClr val="dk1"/>
              </a:solidFill>
              <a:latin typeface="Calibri"/>
              <a:ea typeface="Calibri"/>
              <a:cs typeface="Calibri"/>
              <a:sym typeface="Calibri"/>
            </a:endParaRPr>
          </a:p>
          <a:p>
            <a:pPr marL="0" lvl="0" indent="0" algn="l" rtl="0">
              <a:spcBef>
                <a:spcPts val="0"/>
              </a:spcBef>
              <a:spcAft>
                <a:spcPts val="0"/>
              </a:spcAft>
              <a:buNone/>
            </a:pPr>
            <a:r>
              <a:rPr lang="en-US" sz="1800">
                <a:solidFill>
                  <a:schemeClr val="dk1"/>
                </a:solidFill>
                <a:latin typeface="Calibri"/>
                <a:ea typeface="Calibri"/>
                <a:cs typeface="Calibri"/>
                <a:sym typeface="Calibri"/>
              </a:rPr>
              <a:t>If no answer, leave a message, tell patient if they are able to call back w/in 5 minutes the visit could still occur and outside this window will be directed to a nurse (this may also be done by the MA)</a:t>
            </a:r>
            <a:endParaRPr sz="180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n-US" sz="1800">
                <a:solidFill>
                  <a:srgbClr val="FF00FF"/>
                </a:solidFill>
                <a:latin typeface="Calibri"/>
                <a:ea typeface="Calibri"/>
                <a:cs typeface="Calibri"/>
                <a:sym typeface="Calibri"/>
              </a:rPr>
              <a:t>Smartphrase</a:t>
            </a:r>
            <a:r>
              <a:rPr lang="en-US" sz="1800">
                <a:solidFill>
                  <a:schemeClr val="dk1"/>
                </a:solidFill>
                <a:latin typeface="Calibri"/>
                <a:ea typeface="Calibri"/>
                <a:cs typeface="Calibri"/>
                <a:sym typeface="Calibri"/>
              </a:rPr>
              <a:t> will auto load into the note:</a:t>
            </a:r>
            <a:endParaRPr sz="180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n-US" sz="1800">
                <a:solidFill>
                  <a:schemeClr val="dk1"/>
                </a:solidFill>
                <a:latin typeface="Calibri"/>
                <a:ea typeface="Calibri"/>
                <a:cs typeface="Calibri"/>
                <a:sym typeface="Calibri"/>
              </a:rPr>
              <a:t>**</a:t>
            </a:r>
            <a:r>
              <a:rPr lang="en-US" sz="1800" b="0" i="0" u="none" strike="noStrike" cap="none">
                <a:solidFill>
                  <a:schemeClr val="dk1"/>
                </a:solidFill>
                <a:latin typeface="Calibri"/>
                <a:ea typeface="Calibri"/>
                <a:cs typeface="Calibri"/>
                <a:sym typeface="Calibri"/>
              </a:rPr>
              <a:t>Confirm Patient Identity (2 identifiers) and confirm that the patient has privacy for the call, reassure patient that you </a:t>
            </a:r>
            <a:r>
              <a:rPr lang="en-US" sz="1800">
                <a:solidFill>
                  <a:schemeClr val="dk1"/>
                </a:solidFill>
                <a:latin typeface="Calibri"/>
                <a:ea typeface="Calibri"/>
                <a:cs typeface="Calibri"/>
                <a:sym typeface="Calibri"/>
              </a:rPr>
              <a:t>are conducting the visit in a private space (This may also have been done by the MA)</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800">
                <a:solidFill>
                  <a:schemeClr val="dk1"/>
                </a:solidFill>
                <a:latin typeface="Calibri"/>
                <a:ea typeface="Calibri"/>
                <a:cs typeface="Calibri"/>
                <a:sym typeface="Calibri"/>
              </a:rPr>
              <a:t>**</a:t>
            </a:r>
            <a:r>
              <a:rPr lang="en-US" sz="1800" b="0" i="0" u="none" strike="noStrike" cap="none">
                <a:solidFill>
                  <a:schemeClr val="dk1"/>
                </a:solidFill>
                <a:latin typeface="Calibri"/>
                <a:ea typeface="Calibri"/>
                <a:cs typeface="Calibri"/>
                <a:sym typeface="Calibri"/>
              </a:rPr>
              <a:t>Document location of patient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800">
                <a:solidFill>
                  <a:schemeClr val="dk1"/>
                </a:solidFill>
                <a:latin typeface="Calibri"/>
                <a:ea typeface="Calibri"/>
                <a:cs typeface="Calibri"/>
                <a:sym typeface="Calibri"/>
              </a:rPr>
              <a:t>**</a:t>
            </a:r>
            <a:r>
              <a:rPr lang="en-US" sz="1800" b="0" i="0" u="none" strike="noStrike" cap="none">
                <a:solidFill>
                  <a:schemeClr val="dk1"/>
                </a:solidFill>
                <a:latin typeface="Calibri"/>
                <a:ea typeface="Calibri"/>
                <a:cs typeface="Calibri"/>
                <a:sym typeface="Calibri"/>
              </a:rPr>
              <a:t>Document location of provider </a:t>
            </a:r>
            <a:endParaRPr sz="1800" b="0" i="0" u="none" strike="noStrike" cap="none">
              <a:solidFill>
                <a:schemeClr val="dk1"/>
              </a:solidFill>
              <a:latin typeface="Calibri"/>
              <a:ea typeface="Calibri"/>
              <a:cs typeface="Calibri"/>
              <a:sym typeface="Calibri"/>
            </a:endParaRPr>
          </a:p>
          <a:p>
            <a:pPr marL="0" lvl="0" indent="0" algn="l" rtl="0">
              <a:spcBef>
                <a:spcPts val="0"/>
              </a:spcBef>
              <a:spcAft>
                <a:spcPts val="0"/>
              </a:spcAft>
              <a:buNone/>
            </a:pPr>
            <a:r>
              <a:rPr lang="en-US" sz="1800">
                <a:solidFill>
                  <a:schemeClr val="dk1"/>
                </a:solidFill>
                <a:latin typeface="Calibri"/>
                <a:ea typeface="Calibri"/>
                <a:cs typeface="Calibri"/>
                <a:sym typeface="Calibri"/>
              </a:rPr>
              <a:t>Conduct the visit</a:t>
            </a:r>
            <a:endParaRPr>
              <a:solidFill>
                <a:schemeClr val="dk1"/>
              </a:solidFill>
            </a:endParaRPr>
          </a:p>
          <a:p>
            <a:pPr marL="0" lvl="0" indent="0" algn="l" rtl="0">
              <a:spcBef>
                <a:spcPts val="0"/>
              </a:spcBef>
              <a:spcAft>
                <a:spcPts val="0"/>
              </a:spcAft>
              <a:buNone/>
            </a:pPr>
            <a:r>
              <a:rPr lang="en-US" sz="1800">
                <a:solidFill>
                  <a:schemeClr val="dk1"/>
                </a:solidFill>
                <a:latin typeface="Calibri"/>
                <a:ea typeface="Calibri"/>
                <a:cs typeface="Calibri"/>
                <a:sym typeface="Calibri"/>
              </a:rPr>
              <a:t>Document SOAP format in note</a:t>
            </a:r>
            <a:endParaRPr sz="180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n-US" sz="1800" b="0" i="0" u="none" strike="noStrike" cap="none">
                <a:solidFill>
                  <a:schemeClr val="dk1"/>
                </a:solidFill>
                <a:latin typeface="Calibri"/>
                <a:ea typeface="Calibri"/>
                <a:cs typeface="Calibri"/>
                <a:sym typeface="Calibri"/>
              </a:rPr>
              <a:t>Obtain and document data necessary for a diagnosis, assessment and treatment plan as usual</a:t>
            </a: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n-US" sz="1800">
                <a:solidFill>
                  <a:schemeClr val="dk1"/>
                </a:solidFill>
                <a:latin typeface="Calibri"/>
                <a:ea typeface="Calibri"/>
                <a:cs typeface="Calibri"/>
                <a:sym typeface="Calibri"/>
              </a:rPr>
              <a:t>**Document level of service, appropriate E&amp;M code and/or # of minutes provider spent on the phone </a:t>
            </a:r>
            <a:endParaRPr sz="180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n-US" sz="1800">
                <a:solidFill>
                  <a:srgbClr val="FF0000"/>
                </a:solidFill>
                <a:latin typeface="Calibri"/>
                <a:ea typeface="Calibri"/>
                <a:cs typeface="Calibri"/>
                <a:sym typeface="Calibri"/>
              </a:rPr>
              <a:t>FOR PROVIDERS who changed the default visit note </a:t>
            </a:r>
            <a:r>
              <a:rPr lang="en-US" sz="1800" b="0" i="0" u="none" strike="noStrike" cap="none">
                <a:solidFill>
                  <a:schemeClr val="dk1"/>
                </a:solidFill>
                <a:latin typeface="Calibri"/>
                <a:ea typeface="Calibri"/>
                <a:cs typeface="Calibri"/>
                <a:sym typeface="Calibri"/>
              </a:rPr>
              <a:t>USE SmartPhrase  </a:t>
            </a:r>
            <a:r>
              <a:rPr lang="en-US" sz="1800" b="0" i="0" u="none" strike="noStrike" cap="none">
                <a:solidFill>
                  <a:srgbClr val="FF00FF"/>
                </a:solidFill>
                <a:latin typeface="Calibri"/>
                <a:ea typeface="Calibri"/>
                <a:cs typeface="Calibri"/>
                <a:sym typeface="Calibri"/>
              </a:rPr>
              <a:t>.COVIDTELEVISIT</a:t>
            </a:r>
            <a:r>
              <a:rPr lang="en-US"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n-US" sz="1800">
                <a:solidFill>
                  <a:schemeClr val="dk1"/>
                </a:solidFill>
                <a:latin typeface="Calibri"/>
                <a:ea typeface="Calibri"/>
                <a:cs typeface="Calibri"/>
                <a:sym typeface="Calibri"/>
              </a:rPr>
              <a:t>all **elements above are included in the smartphrase </a:t>
            </a:r>
            <a:endParaRPr sz="1800" b="1" i="0" u="none" strike="noStrike" cap="none">
              <a:solidFill>
                <a:schemeClr val="dk1"/>
              </a:solidFill>
              <a:latin typeface="Calibri"/>
              <a:ea typeface="Calibri"/>
              <a:cs typeface="Calibri"/>
              <a:sym typeface="Calibri"/>
            </a:endParaRPr>
          </a:p>
        </p:txBody>
      </p:sp>
      <p:sp>
        <p:nvSpPr>
          <p:cNvPr id="253" name="Google Shape;253;p29"/>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0"/>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19</a:t>
            </a:fld>
            <a:endParaRPr/>
          </a:p>
        </p:txBody>
      </p:sp>
      <p:sp>
        <p:nvSpPr>
          <p:cNvPr id="260" name="Google Shape;260;p30"/>
          <p:cNvSpPr txBox="1">
            <a:spLocks noGrp="1"/>
          </p:cNvSpPr>
          <p:nvPr>
            <p:ph type="title"/>
          </p:nvPr>
        </p:nvSpPr>
        <p:spPr>
          <a:xfrm>
            <a:off x="628645" y="921710"/>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When patient did not call in for TELEVISIT </a:t>
            </a:r>
            <a:endParaRPr/>
          </a:p>
        </p:txBody>
      </p:sp>
      <p:sp>
        <p:nvSpPr>
          <p:cNvPr id="261" name="Google Shape;261;p30"/>
          <p:cNvSpPr txBox="1"/>
          <p:nvPr/>
        </p:nvSpPr>
        <p:spPr>
          <a:xfrm>
            <a:off x="562650" y="2929650"/>
            <a:ext cx="7952700" cy="33378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Provider - </a:t>
            </a:r>
            <a:endParaRPr sz="2400">
              <a:solidFill>
                <a:schemeClr val="dk1"/>
              </a:solidFill>
              <a:latin typeface="Calibri"/>
              <a:ea typeface="Calibri"/>
              <a:cs typeface="Calibri"/>
              <a:sym typeface="Calibri"/>
            </a:endParaRPr>
          </a:p>
          <a:p>
            <a:pPr marL="914400" lvl="1" indent="-381000" algn="l" rtl="0">
              <a:spcBef>
                <a:spcPts val="0"/>
              </a:spcBef>
              <a:spcAft>
                <a:spcPts val="0"/>
              </a:spcAft>
              <a:buSzPts val="2400"/>
              <a:buFont typeface="Calibri"/>
              <a:buChar char="○"/>
            </a:pPr>
            <a:r>
              <a:rPr lang="en-US" sz="2400">
                <a:solidFill>
                  <a:schemeClr val="dk1"/>
                </a:solidFill>
                <a:latin typeface="Calibri"/>
                <a:ea typeface="Calibri"/>
                <a:cs typeface="Calibri"/>
                <a:sym typeface="Calibri"/>
              </a:rPr>
              <a:t>Close TELEVISIT Encounter by entering  ‘Left w/o being seen” smart set</a:t>
            </a:r>
            <a:endParaRPr sz="2400">
              <a:solidFill>
                <a:schemeClr val="dk1"/>
              </a:solidFill>
              <a:latin typeface="Calibri"/>
              <a:ea typeface="Calibri"/>
              <a:cs typeface="Calibri"/>
              <a:sym typeface="Calibri"/>
            </a:endParaRPr>
          </a:p>
          <a:p>
            <a:pPr marL="457200" lvl="0" indent="0" algn="l" rtl="0">
              <a:spcBef>
                <a:spcPts val="0"/>
              </a:spcBef>
              <a:spcAft>
                <a:spcPts val="0"/>
              </a:spcAft>
              <a:buNone/>
            </a:pP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US" sz="2400">
                <a:latin typeface="Calibri"/>
                <a:ea typeface="Calibri"/>
                <a:cs typeface="Calibri"/>
                <a:sym typeface="Calibri"/>
              </a:rPr>
              <a:t>PMR/PARII - Visit Reconciliation in the DAR </a:t>
            </a:r>
            <a:endParaRPr sz="2400">
              <a:latin typeface="Calibri"/>
              <a:ea typeface="Calibri"/>
              <a:cs typeface="Calibri"/>
              <a:sym typeface="Calibri"/>
            </a:endParaRPr>
          </a:p>
          <a:p>
            <a:pPr marL="914400" lvl="1" indent="-381000" algn="l" rtl="0">
              <a:spcBef>
                <a:spcPts val="0"/>
              </a:spcBef>
              <a:spcAft>
                <a:spcPts val="0"/>
              </a:spcAft>
              <a:buSzPts val="2400"/>
              <a:buFont typeface="Calibri"/>
              <a:buChar char="○"/>
            </a:pPr>
            <a:r>
              <a:rPr lang="en-US" sz="2400">
                <a:latin typeface="Calibri"/>
                <a:ea typeface="Calibri"/>
                <a:cs typeface="Calibri"/>
                <a:sym typeface="Calibri"/>
              </a:rPr>
              <a:t>Mark visit as ‘left w/o being seen’</a:t>
            </a:r>
            <a:endParaRPr sz="2400">
              <a:latin typeface="Calibri"/>
              <a:ea typeface="Calibri"/>
              <a:cs typeface="Calibri"/>
              <a:sym typeface="Calibri"/>
            </a:endParaRPr>
          </a:p>
          <a:p>
            <a:pPr marL="91440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628650" y="365126"/>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Sections</a:t>
            </a:r>
            <a:endParaRPr/>
          </a:p>
        </p:txBody>
      </p:sp>
      <p:sp>
        <p:nvSpPr>
          <p:cNvPr id="103" name="Google Shape;103;p15"/>
          <p:cNvSpPr txBox="1">
            <a:spLocks noGrp="1"/>
          </p:cNvSpPr>
          <p:nvPr>
            <p:ph type="sldNum" idx="12"/>
          </p:nvPr>
        </p:nvSpPr>
        <p:spPr>
          <a:xfrm>
            <a:off x="6457950"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a:t>
            </a:fld>
            <a:endParaRPr/>
          </a:p>
        </p:txBody>
      </p:sp>
      <p:graphicFrame>
        <p:nvGraphicFramePr>
          <p:cNvPr id="104" name="Google Shape;104;p15"/>
          <p:cNvGraphicFramePr/>
          <p:nvPr>
            <p:extLst>
              <p:ext uri="{D42A27DB-BD31-4B8C-83A1-F6EECF244321}">
                <p14:modId xmlns:p14="http://schemas.microsoft.com/office/powerpoint/2010/main" val="3128115647"/>
              </p:ext>
            </p:extLst>
          </p:nvPr>
        </p:nvGraphicFramePr>
        <p:xfrm>
          <a:off x="794175" y="1690825"/>
          <a:ext cx="7239000" cy="3840270"/>
        </p:xfrm>
        <a:graphic>
          <a:graphicData uri="http://schemas.openxmlformats.org/drawingml/2006/table">
            <a:tbl>
              <a:tblPr>
                <a:noFill/>
                <a:tableStyleId>{DF96A2E8-41C3-4E68-B255-7FE16F5A429F}</a:tableStyleId>
              </a:tblPr>
              <a:tblGrid>
                <a:gridCol w="3939150">
                  <a:extLst>
                    <a:ext uri="{9D8B030D-6E8A-4147-A177-3AD203B41FA5}">
                      <a16:colId xmlns:a16="http://schemas.microsoft.com/office/drawing/2014/main" val="20000"/>
                    </a:ext>
                  </a:extLst>
                </a:gridCol>
                <a:gridCol w="329985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US" sz="2400">
                          <a:solidFill>
                            <a:srgbClr val="FFFFFF"/>
                          </a:solidFill>
                          <a:latin typeface="Calibri"/>
                          <a:ea typeface="Calibri"/>
                          <a:cs typeface="Calibri"/>
                          <a:sym typeface="Calibri"/>
                        </a:rPr>
                        <a:t>Topic</a:t>
                      </a:r>
                      <a:endParaRPr sz="2400">
                        <a:solidFill>
                          <a:srgbClr val="FFFFFF"/>
                        </a:solidFill>
                        <a:latin typeface="Calibri"/>
                        <a:ea typeface="Calibri"/>
                        <a:cs typeface="Calibri"/>
                        <a:sym typeface="Calibri"/>
                      </a:endParaRPr>
                    </a:p>
                  </a:txBody>
                  <a:tcPr marL="91425" marR="91425" marT="91425" marB="91425">
                    <a:solidFill>
                      <a:srgbClr val="134F5C"/>
                    </a:solidFill>
                  </a:tcPr>
                </a:tc>
                <a:tc>
                  <a:txBody>
                    <a:bodyPr/>
                    <a:lstStyle/>
                    <a:p>
                      <a:pPr marL="0" lvl="0" indent="0" algn="r" rtl="0">
                        <a:spcBef>
                          <a:spcPts val="0"/>
                        </a:spcBef>
                        <a:spcAft>
                          <a:spcPts val="0"/>
                        </a:spcAft>
                        <a:buNone/>
                      </a:pPr>
                      <a:r>
                        <a:rPr lang="en-US" sz="2400">
                          <a:solidFill>
                            <a:srgbClr val="FFFFFF"/>
                          </a:solidFill>
                          <a:latin typeface="Calibri"/>
                          <a:ea typeface="Calibri"/>
                          <a:cs typeface="Calibri"/>
                          <a:sym typeface="Calibri"/>
                        </a:rPr>
                        <a:t>Slide #s</a:t>
                      </a:r>
                      <a:endParaRPr sz="2400">
                        <a:solidFill>
                          <a:srgbClr val="FFFFFF"/>
                        </a:solidFill>
                        <a:latin typeface="Calibri"/>
                        <a:ea typeface="Calibri"/>
                        <a:cs typeface="Calibri"/>
                        <a:sym typeface="Calibri"/>
                      </a:endParaRPr>
                    </a:p>
                  </a:txBody>
                  <a:tcPr marL="91425" marR="91425" marT="91425" marB="91425">
                    <a:solidFill>
                      <a:srgbClr val="134F5C"/>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US" sz="2400">
                          <a:latin typeface="Calibri"/>
                          <a:ea typeface="Calibri"/>
                          <a:cs typeface="Calibri"/>
                          <a:sym typeface="Calibri"/>
                        </a:rPr>
                        <a:t>Overview</a:t>
                      </a:r>
                      <a:endParaRPr sz="2400">
                        <a:latin typeface="Calibri"/>
                        <a:ea typeface="Calibri"/>
                        <a:cs typeface="Calibri"/>
                        <a:sym typeface="Calibri"/>
                      </a:endParaRPr>
                    </a:p>
                  </a:txBody>
                  <a:tcPr marL="91425" marR="91425" marT="91425" marB="91425"/>
                </a:tc>
                <a:tc>
                  <a:txBody>
                    <a:bodyPr/>
                    <a:lstStyle/>
                    <a:p>
                      <a:pPr marL="0" lvl="0" indent="0" algn="r" rtl="0">
                        <a:spcBef>
                          <a:spcPts val="0"/>
                        </a:spcBef>
                        <a:spcAft>
                          <a:spcPts val="0"/>
                        </a:spcAft>
                        <a:buNone/>
                      </a:pPr>
                      <a:r>
                        <a:rPr lang="en-US" sz="2400">
                          <a:latin typeface="Calibri"/>
                          <a:ea typeface="Calibri"/>
                          <a:cs typeface="Calibri"/>
                          <a:sym typeface="Calibri"/>
                        </a:rPr>
                        <a:t>4 - 5</a:t>
                      </a:r>
                      <a:endParaRPr sz="2400">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US" sz="2400">
                          <a:latin typeface="Calibri"/>
                          <a:ea typeface="Calibri"/>
                          <a:cs typeface="Calibri"/>
                          <a:sym typeface="Calibri"/>
                        </a:rPr>
                        <a:t>TELEVISIT Guidelines</a:t>
                      </a:r>
                      <a:endParaRPr sz="2400">
                        <a:latin typeface="Calibri"/>
                        <a:ea typeface="Calibri"/>
                        <a:cs typeface="Calibri"/>
                        <a:sym typeface="Calibri"/>
                      </a:endParaRPr>
                    </a:p>
                  </a:txBody>
                  <a:tcPr marL="91425" marR="91425" marT="91425" marB="91425"/>
                </a:tc>
                <a:tc>
                  <a:txBody>
                    <a:bodyPr/>
                    <a:lstStyle/>
                    <a:p>
                      <a:pPr marL="0" lvl="0" indent="0" algn="r" rtl="0">
                        <a:spcBef>
                          <a:spcPts val="0"/>
                        </a:spcBef>
                        <a:spcAft>
                          <a:spcPts val="0"/>
                        </a:spcAft>
                        <a:buNone/>
                      </a:pPr>
                      <a:r>
                        <a:rPr lang="en-US" sz="2400" dirty="0">
                          <a:latin typeface="Calibri"/>
                          <a:ea typeface="Calibri"/>
                          <a:cs typeface="Calibri"/>
                          <a:sym typeface="Calibri"/>
                        </a:rPr>
                        <a:t>7 - 10</a:t>
                      </a:r>
                      <a:endParaRPr sz="2400" dirty="0">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US" sz="2400" dirty="0">
                          <a:latin typeface="Calibri"/>
                          <a:ea typeface="Calibri"/>
                          <a:cs typeface="Calibri"/>
                          <a:sym typeface="Calibri"/>
                        </a:rPr>
                        <a:t>TELEVISIT Mechanics</a:t>
                      </a:r>
                      <a:endParaRPr sz="2400" dirty="0">
                        <a:latin typeface="Calibri"/>
                        <a:ea typeface="Calibri"/>
                        <a:cs typeface="Calibri"/>
                        <a:sym typeface="Calibri"/>
                      </a:endParaRPr>
                    </a:p>
                  </a:txBody>
                  <a:tcPr marL="91425" marR="91425" marT="91425" marB="91425"/>
                </a:tc>
                <a:tc>
                  <a:txBody>
                    <a:bodyPr/>
                    <a:lstStyle/>
                    <a:p>
                      <a:pPr marL="0" lvl="0" indent="0" algn="r" rtl="0">
                        <a:spcBef>
                          <a:spcPts val="0"/>
                        </a:spcBef>
                        <a:spcAft>
                          <a:spcPts val="0"/>
                        </a:spcAft>
                        <a:buNone/>
                      </a:pPr>
                      <a:r>
                        <a:rPr lang="en-US" sz="2400" dirty="0">
                          <a:latin typeface="Calibri"/>
                          <a:ea typeface="Calibri"/>
                          <a:cs typeface="Calibri"/>
                          <a:sym typeface="Calibri"/>
                        </a:rPr>
                        <a:t>11 -21</a:t>
                      </a:r>
                      <a:endParaRPr sz="2400" dirty="0">
                        <a:latin typeface="Calibri"/>
                        <a:ea typeface="Calibri"/>
                        <a:cs typeface="Calibri"/>
                        <a:sym typeface="Calibri"/>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US" sz="2400">
                          <a:latin typeface="Calibri"/>
                          <a:ea typeface="Calibri"/>
                          <a:cs typeface="Calibri"/>
                          <a:sym typeface="Calibri"/>
                        </a:rPr>
                        <a:t>TELEVISIT SmartPhrase</a:t>
                      </a:r>
                      <a:endParaRPr sz="2400">
                        <a:latin typeface="Calibri"/>
                        <a:ea typeface="Calibri"/>
                        <a:cs typeface="Calibri"/>
                        <a:sym typeface="Calibri"/>
                      </a:endParaRPr>
                    </a:p>
                  </a:txBody>
                  <a:tcPr marL="91425" marR="91425" marT="91425" marB="91425"/>
                </a:tc>
                <a:tc>
                  <a:txBody>
                    <a:bodyPr/>
                    <a:lstStyle/>
                    <a:p>
                      <a:pPr marL="0" lvl="0" indent="0" algn="r" rtl="0">
                        <a:spcBef>
                          <a:spcPts val="0"/>
                        </a:spcBef>
                        <a:spcAft>
                          <a:spcPts val="0"/>
                        </a:spcAft>
                        <a:buNone/>
                      </a:pPr>
                      <a:r>
                        <a:rPr lang="en-US" sz="2400" dirty="0">
                          <a:latin typeface="Calibri"/>
                          <a:ea typeface="Calibri"/>
                          <a:cs typeface="Calibri"/>
                          <a:sym typeface="Calibri"/>
                        </a:rPr>
                        <a:t>22-23</a:t>
                      </a:r>
                      <a:endParaRPr sz="2400" dirty="0">
                        <a:latin typeface="Calibri"/>
                        <a:ea typeface="Calibri"/>
                        <a:cs typeface="Calibri"/>
                        <a:sym typeface="Calibri"/>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US" sz="2400">
                          <a:latin typeface="Calibri"/>
                          <a:ea typeface="Calibri"/>
                          <a:cs typeface="Calibri"/>
                          <a:sym typeface="Calibri"/>
                        </a:rPr>
                        <a:t>Script suggestions</a:t>
                      </a:r>
                      <a:endParaRPr sz="2400">
                        <a:latin typeface="Calibri"/>
                        <a:ea typeface="Calibri"/>
                        <a:cs typeface="Calibri"/>
                        <a:sym typeface="Calibri"/>
                      </a:endParaRPr>
                    </a:p>
                  </a:txBody>
                  <a:tcPr marL="91425" marR="91425" marT="91425" marB="91425"/>
                </a:tc>
                <a:tc>
                  <a:txBody>
                    <a:bodyPr/>
                    <a:lstStyle/>
                    <a:p>
                      <a:pPr marL="0" lvl="0" indent="0" algn="r" rtl="0">
                        <a:spcBef>
                          <a:spcPts val="0"/>
                        </a:spcBef>
                        <a:spcAft>
                          <a:spcPts val="0"/>
                        </a:spcAft>
                        <a:buNone/>
                      </a:pPr>
                      <a:r>
                        <a:rPr lang="en-US" sz="2400" dirty="0">
                          <a:latin typeface="Calibri"/>
                          <a:ea typeface="Calibri"/>
                          <a:cs typeface="Calibri"/>
                          <a:sym typeface="Calibri"/>
                        </a:rPr>
                        <a:t>24 - 26</a:t>
                      </a:r>
                      <a:endParaRPr sz="2400" dirty="0">
                        <a:latin typeface="Calibri"/>
                        <a:ea typeface="Calibri"/>
                        <a:cs typeface="Calibri"/>
                        <a:sym typeface="Calibri"/>
                      </a:endParaRPr>
                    </a:p>
                  </a:txBody>
                  <a:tcPr marL="91425" marR="91425" marT="91425" marB="91425"/>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r>
                        <a:rPr lang="en-US" sz="2400">
                          <a:latin typeface="Calibri"/>
                          <a:ea typeface="Calibri"/>
                          <a:cs typeface="Calibri"/>
                          <a:sym typeface="Calibri"/>
                        </a:rPr>
                        <a:t>Appendix</a:t>
                      </a:r>
                      <a:endParaRPr sz="2400">
                        <a:latin typeface="Calibri"/>
                        <a:ea typeface="Calibri"/>
                        <a:cs typeface="Calibri"/>
                        <a:sym typeface="Calibri"/>
                      </a:endParaRPr>
                    </a:p>
                  </a:txBody>
                  <a:tcPr marL="91425" marR="91425" marT="91425" marB="91425"/>
                </a:tc>
                <a:tc>
                  <a:txBody>
                    <a:bodyPr/>
                    <a:lstStyle/>
                    <a:p>
                      <a:pPr marL="0" lvl="0" indent="0" algn="r" rtl="0">
                        <a:spcBef>
                          <a:spcPts val="0"/>
                        </a:spcBef>
                        <a:spcAft>
                          <a:spcPts val="0"/>
                        </a:spcAft>
                        <a:buNone/>
                      </a:pPr>
                      <a:r>
                        <a:rPr lang="en-US" sz="2400" dirty="0">
                          <a:latin typeface="Calibri"/>
                          <a:ea typeface="Calibri"/>
                          <a:cs typeface="Calibri"/>
                          <a:sym typeface="Calibri"/>
                        </a:rPr>
                        <a:t>27-28 </a:t>
                      </a:r>
                      <a:endParaRPr sz="2400" dirty="0">
                        <a:latin typeface="Calibri"/>
                        <a:ea typeface="Calibri"/>
                        <a:cs typeface="Calibri"/>
                        <a:sym typeface="Calibri"/>
                      </a:endParaRPr>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2"/>
          <p:cNvSpPr txBox="1">
            <a:spLocks noGrp="1"/>
          </p:cNvSpPr>
          <p:nvPr>
            <p:ph type="title"/>
          </p:nvPr>
        </p:nvSpPr>
        <p:spPr>
          <a:xfrm>
            <a:off x="782153" y="283075"/>
            <a:ext cx="7886700" cy="548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1800"/>
              <a:buFont typeface="Calibri"/>
              <a:buNone/>
            </a:pPr>
            <a:r>
              <a:rPr lang="en-US" sz="2400"/>
              <a:t>TELEVISIT PROCESS by STAFF TYPE</a:t>
            </a:r>
            <a:endParaRPr sz="2400"/>
          </a:p>
        </p:txBody>
      </p:sp>
      <p:graphicFrame>
        <p:nvGraphicFramePr>
          <p:cNvPr id="275" name="Google Shape;275;p32"/>
          <p:cNvGraphicFramePr/>
          <p:nvPr/>
        </p:nvGraphicFramePr>
        <p:xfrm>
          <a:off x="381118" y="831765"/>
          <a:ext cx="8531200" cy="5969425"/>
        </p:xfrm>
        <a:graphic>
          <a:graphicData uri="http://schemas.openxmlformats.org/drawingml/2006/table">
            <a:tbl>
              <a:tblPr firstRow="1" bandRow="1">
                <a:noFill/>
                <a:tableStyleId>{F6C0561A-B83F-4969-9986-94386CC7DAE9}</a:tableStyleId>
              </a:tblPr>
              <a:tblGrid>
                <a:gridCol w="5105500">
                  <a:extLst>
                    <a:ext uri="{9D8B030D-6E8A-4147-A177-3AD203B41FA5}">
                      <a16:colId xmlns:a16="http://schemas.microsoft.com/office/drawing/2014/main" val="20000"/>
                    </a:ext>
                  </a:extLst>
                </a:gridCol>
                <a:gridCol w="856425">
                  <a:extLst>
                    <a:ext uri="{9D8B030D-6E8A-4147-A177-3AD203B41FA5}">
                      <a16:colId xmlns:a16="http://schemas.microsoft.com/office/drawing/2014/main" val="20001"/>
                    </a:ext>
                  </a:extLst>
                </a:gridCol>
                <a:gridCol w="856425">
                  <a:extLst>
                    <a:ext uri="{9D8B030D-6E8A-4147-A177-3AD203B41FA5}">
                      <a16:colId xmlns:a16="http://schemas.microsoft.com/office/drawing/2014/main" val="20002"/>
                    </a:ext>
                  </a:extLst>
                </a:gridCol>
                <a:gridCol w="856425">
                  <a:extLst>
                    <a:ext uri="{9D8B030D-6E8A-4147-A177-3AD203B41FA5}">
                      <a16:colId xmlns:a16="http://schemas.microsoft.com/office/drawing/2014/main" val="20003"/>
                    </a:ext>
                  </a:extLst>
                </a:gridCol>
                <a:gridCol w="856425">
                  <a:extLst>
                    <a:ext uri="{9D8B030D-6E8A-4147-A177-3AD203B41FA5}">
                      <a16:colId xmlns:a16="http://schemas.microsoft.com/office/drawing/2014/main" val="20004"/>
                    </a:ext>
                  </a:extLst>
                </a:gridCol>
              </a:tblGrid>
              <a:tr h="547800">
                <a:tc>
                  <a:txBody>
                    <a:bodyPr/>
                    <a:lstStyle/>
                    <a:p>
                      <a:pPr marL="0" marR="0" lvl="0" indent="0" algn="l" rtl="0">
                        <a:lnSpc>
                          <a:spcPct val="100000"/>
                        </a:lnSpc>
                        <a:spcBef>
                          <a:spcPts val="0"/>
                        </a:spcBef>
                        <a:spcAft>
                          <a:spcPts val="0"/>
                        </a:spcAft>
                        <a:buClr>
                          <a:srgbClr val="000000"/>
                        </a:buClr>
                        <a:buSzPts val="1400"/>
                        <a:buFont typeface="Arial"/>
                        <a:buNone/>
                      </a:pPr>
                      <a:r>
                        <a:rPr lang="en-US" sz="1200" u="none" strike="noStrike" cap="none"/>
                        <a:t>Process Steps</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PMR/ PARII</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RN</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MA</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Provider</a:t>
                      </a:r>
                      <a:endParaRPr sz="1200" u="none" strike="noStrike" cap="none"/>
                    </a:p>
                  </a:txBody>
                  <a:tcPr marL="91450" marR="91450" marT="45725" marB="45725" anchor="ctr"/>
                </a:tc>
                <a:extLst>
                  <a:ext uri="{0D108BD9-81ED-4DB2-BD59-A6C34878D82A}">
                    <a16:rowId xmlns:a16="http://schemas.microsoft.com/office/drawing/2014/main" val="10000"/>
                  </a:ext>
                </a:extLst>
              </a:tr>
              <a:tr h="492875">
                <a:tc>
                  <a:txBody>
                    <a:bodyPr/>
                    <a:lstStyle/>
                    <a:p>
                      <a:pPr marL="0" marR="0" lvl="0" indent="0" algn="l" rtl="0">
                        <a:lnSpc>
                          <a:spcPct val="100000"/>
                        </a:lnSpc>
                        <a:spcBef>
                          <a:spcPts val="0"/>
                        </a:spcBef>
                        <a:spcAft>
                          <a:spcPts val="0"/>
                        </a:spcAft>
                        <a:buClr>
                          <a:srgbClr val="000000"/>
                        </a:buClr>
                        <a:buSzPts val="1400"/>
                        <a:buFont typeface="Arial"/>
                        <a:buNone/>
                      </a:pPr>
                      <a:r>
                        <a:rPr lang="en-US" sz="1200" u="none" strike="noStrike" cap="none"/>
                        <a:t>Determine which patients are appropriate for TELEVISIT</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extLst>
                  <a:ext uri="{0D108BD9-81ED-4DB2-BD59-A6C34878D82A}">
                    <a16:rowId xmlns:a16="http://schemas.microsoft.com/office/drawing/2014/main" val="10001"/>
                  </a:ext>
                </a:extLst>
              </a:tr>
              <a:tr h="492875">
                <a:tc>
                  <a:txBody>
                    <a:bodyPr/>
                    <a:lstStyle/>
                    <a:p>
                      <a:pPr marL="0" marR="0" lvl="0" indent="0" algn="l" rtl="0">
                        <a:lnSpc>
                          <a:spcPct val="100000"/>
                        </a:lnSpc>
                        <a:spcBef>
                          <a:spcPts val="0"/>
                        </a:spcBef>
                        <a:spcAft>
                          <a:spcPts val="0"/>
                        </a:spcAft>
                        <a:buClr>
                          <a:srgbClr val="000000"/>
                        </a:buClr>
                        <a:buSzPts val="1400"/>
                        <a:buFont typeface="Arial"/>
                        <a:buNone/>
                      </a:pPr>
                      <a:r>
                        <a:rPr lang="en-US" sz="1200" u="none" strike="noStrike" cap="none"/>
                        <a:t>Interact with identified patients over the telephone and ask if they want a TELEVISIT. </a:t>
                      </a:r>
                      <a:r>
                        <a:rPr lang="en-US" sz="1200"/>
                        <a:t>Create a HAR and run RTE</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extLst>
                  <a:ext uri="{0D108BD9-81ED-4DB2-BD59-A6C34878D82A}">
                    <a16:rowId xmlns:a16="http://schemas.microsoft.com/office/drawing/2014/main" val="10002"/>
                  </a:ext>
                </a:extLst>
              </a:tr>
              <a:tr h="492875">
                <a:tc>
                  <a:txBody>
                    <a:bodyPr/>
                    <a:lstStyle/>
                    <a:p>
                      <a:pPr marL="0" marR="0" lvl="0" indent="0" algn="l" rtl="0">
                        <a:lnSpc>
                          <a:spcPct val="100000"/>
                        </a:lnSpc>
                        <a:spcBef>
                          <a:spcPts val="0"/>
                        </a:spcBef>
                        <a:spcAft>
                          <a:spcPts val="0"/>
                        </a:spcAft>
                        <a:buClr>
                          <a:srgbClr val="000000"/>
                        </a:buClr>
                        <a:buSzPts val="1400"/>
                        <a:buFont typeface="Arial"/>
                        <a:buNone/>
                      </a:pPr>
                      <a:r>
                        <a:rPr lang="en-US" sz="1200" u="none" strike="noStrike" cap="none"/>
                        <a:t>Document outcome of discussion of visit type in Appointment Notes</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extLst>
                  <a:ext uri="{0D108BD9-81ED-4DB2-BD59-A6C34878D82A}">
                    <a16:rowId xmlns:a16="http://schemas.microsoft.com/office/drawing/2014/main" val="10003"/>
                  </a:ext>
                </a:extLst>
              </a:tr>
              <a:tr h="492875">
                <a:tc>
                  <a:txBody>
                    <a:bodyPr/>
                    <a:lstStyle/>
                    <a:p>
                      <a:pPr marL="0" marR="0" lvl="0" indent="0" algn="l" rtl="0">
                        <a:lnSpc>
                          <a:spcPct val="100000"/>
                        </a:lnSpc>
                        <a:spcBef>
                          <a:spcPts val="0"/>
                        </a:spcBef>
                        <a:spcAft>
                          <a:spcPts val="0"/>
                        </a:spcAft>
                        <a:buClr>
                          <a:srgbClr val="000000"/>
                        </a:buClr>
                        <a:buSzPts val="1400"/>
                        <a:buFont typeface="Arial"/>
                        <a:buNone/>
                      </a:pPr>
                      <a:r>
                        <a:rPr lang="en-US" sz="1200" u="none" strike="noStrike" cap="none"/>
                        <a:t>Document phone number for TELEVIST in Appointment Notes</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extLst>
                  <a:ext uri="{0D108BD9-81ED-4DB2-BD59-A6C34878D82A}">
                    <a16:rowId xmlns:a16="http://schemas.microsoft.com/office/drawing/2014/main" val="10004"/>
                  </a:ext>
                </a:extLst>
              </a:tr>
              <a:tr h="492875">
                <a:tc>
                  <a:txBody>
                    <a:bodyPr/>
                    <a:lstStyle/>
                    <a:p>
                      <a:pPr marL="0" marR="0" lvl="0" indent="0" algn="l" rtl="0">
                        <a:lnSpc>
                          <a:spcPct val="100000"/>
                        </a:lnSpc>
                        <a:spcBef>
                          <a:spcPts val="0"/>
                        </a:spcBef>
                        <a:spcAft>
                          <a:spcPts val="0"/>
                        </a:spcAft>
                        <a:buClr>
                          <a:srgbClr val="000000"/>
                        </a:buClr>
                        <a:buSzPts val="1400"/>
                        <a:buFont typeface="Arial"/>
                        <a:buNone/>
                      </a:pPr>
                      <a:r>
                        <a:rPr lang="en-US" sz="1200" u="none" strike="noStrike" cap="none"/>
                        <a:t>Start of Day: Arrive previously scheduled TELEVISIT Patients</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extLst>
                  <a:ext uri="{0D108BD9-81ED-4DB2-BD59-A6C34878D82A}">
                    <a16:rowId xmlns:a16="http://schemas.microsoft.com/office/drawing/2014/main" val="10005"/>
                  </a:ext>
                </a:extLst>
              </a:tr>
              <a:tr h="492875">
                <a:tc>
                  <a:txBody>
                    <a:bodyPr/>
                    <a:lstStyle/>
                    <a:p>
                      <a:pPr marL="0" marR="0" lvl="0" indent="0" algn="l" rtl="0">
                        <a:lnSpc>
                          <a:spcPct val="100000"/>
                        </a:lnSpc>
                        <a:spcBef>
                          <a:spcPts val="0"/>
                        </a:spcBef>
                        <a:spcAft>
                          <a:spcPts val="0"/>
                        </a:spcAft>
                        <a:buNone/>
                      </a:pPr>
                      <a:r>
                        <a:rPr lang="en-US" sz="1200"/>
                        <a:t>MA/PARII conduct health maintenance items that can be completed by phone</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None/>
                      </a:pPr>
                      <a:r>
                        <a:rPr lang="en-US" sz="1200"/>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None/>
                      </a:pPr>
                      <a:r>
                        <a:rPr lang="en-US" sz="1200"/>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None/>
                      </a:pPr>
                      <a:endParaRPr sz="1200" u="none" strike="noStrike" cap="none"/>
                    </a:p>
                  </a:txBody>
                  <a:tcPr marL="91450" marR="91450" marT="45725" marB="45725" anchor="ctr"/>
                </a:tc>
                <a:extLst>
                  <a:ext uri="{0D108BD9-81ED-4DB2-BD59-A6C34878D82A}">
                    <a16:rowId xmlns:a16="http://schemas.microsoft.com/office/drawing/2014/main" val="10006"/>
                  </a:ext>
                </a:extLst>
              </a:tr>
              <a:tr h="492875">
                <a:tc>
                  <a:txBody>
                    <a:bodyPr/>
                    <a:lstStyle/>
                    <a:p>
                      <a:pPr marL="0" marR="0" lvl="0" indent="0" algn="l" rtl="0">
                        <a:lnSpc>
                          <a:spcPct val="100000"/>
                        </a:lnSpc>
                        <a:spcBef>
                          <a:spcPts val="0"/>
                        </a:spcBef>
                        <a:spcAft>
                          <a:spcPts val="0"/>
                        </a:spcAft>
                        <a:buClr>
                          <a:srgbClr val="000000"/>
                        </a:buClr>
                        <a:buSzPts val="1400"/>
                        <a:buFont typeface="Arial"/>
                        <a:buNone/>
                      </a:pPr>
                      <a:r>
                        <a:rPr lang="en-US" sz="1200" u="none" strike="noStrike" cap="none"/>
                        <a:t>Call patients when provider is running &gt; 20 minutes late</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extLst>
                  <a:ext uri="{0D108BD9-81ED-4DB2-BD59-A6C34878D82A}">
                    <a16:rowId xmlns:a16="http://schemas.microsoft.com/office/drawing/2014/main" val="10007"/>
                  </a:ext>
                </a:extLst>
              </a:tr>
              <a:tr h="492875">
                <a:tc>
                  <a:txBody>
                    <a:bodyPr/>
                    <a:lstStyle/>
                    <a:p>
                      <a:pPr marL="0" marR="0" lvl="0" indent="0" algn="l" rtl="0">
                        <a:lnSpc>
                          <a:spcPct val="100000"/>
                        </a:lnSpc>
                        <a:spcBef>
                          <a:spcPts val="0"/>
                        </a:spcBef>
                        <a:spcAft>
                          <a:spcPts val="0"/>
                        </a:spcAft>
                        <a:buClr>
                          <a:srgbClr val="000000"/>
                        </a:buClr>
                        <a:buSzPts val="1400"/>
                        <a:buFont typeface="Arial"/>
                        <a:buNone/>
                      </a:pPr>
                      <a:r>
                        <a:rPr lang="en-US" sz="1200" u="none" strike="noStrike" cap="none"/>
                        <a:t>Same Day Scheduled Patients: Check-</a:t>
                      </a:r>
                      <a:r>
                        <a:rPr lang="en-US" sz="1200"/>
                        <a:t>In/Arrive</a:t>
                      </a:r>
                      <a:r>
                        <a:rPr lang="en-US" sz="1200" u="none" strike="noStrike" cap="none"/>
                        <a:t> Patient Prior to Visit - mak</a:t>
                      </a:r>
                      <a:r>
                        <a:rPr lang="en-US" sz="1200"/>
                        <a:t>e sure to create a HAR and run RTE</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extLst>
                  <a:ext uri="{0D108BD9-81ED-4DB2-BD59-A6C34878D82A}">
                    <a16:rowId xmlns:a16="http://schemas.microsoft.com/office/drawing/2014/main" val="10008"/>
                  </a:ext>
                </a:extLst>
              </a:tr>
              <a:tr h="492875">
                <a:tc>
                  <a:txBody>
                    <a:bodyPr/>
                    <a:lstStyle/>
                    <a:p>
                      <a:pPr marL="0" marR="0" lvl="0" indent="0" algn="l" rtl="0">
                        <a:lnSpc>
                          <a:spcPct val="100000"/>
                        </a:lnSpc>
                        <a:spcBef>
                          <a:spcPts val="0"/>
                        </a:spcBef>
                        <a:spcAft>
                          <a:spcPts val="0"/>
                        </a:spcAft>
                        <a:buClr>
                          <a:schemeClr val="dk1"/>
                        </a:buClr>
                        <a:buSzPts val="1400"/>
                        <a:buFont typeface="Calibri"/>
                        <a:buNone/>
                      </a:pPr>
                      <a:r>
                        <a:rPr lang="en-US" sz="1200" u="none" strike="noStrike" cap="none"/>
                        <a:t>Conduct the visit by telephone </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extLst>
                  <a:ext uri="{0D108BD9-81ED-4DB2-BD59-A6C34878D82A}">
                    <a16:rowId xmlns:a16="http://schemas.microsoft.com/office/drawing/2014/main" val="10009"/>
                  </a:ext>
                </a:extLst>
              </a:tr>
              <a:tr h="492875">
                <a:tc>
                  <a:txBody>
                    <a:bodyPr/>
                    <a:lstStyle/>
                    <a:p>
                      <a:pPr marL="0" marR="0" lvl="0" indent="0" algn="l" rtl="0">
                        <a:lnSpc>
                          <a:spcPct val="100000"/>
                        </a:lnSpc>
                        <a:spcBef>
                          <a:spcPts val="0"/>
                        </a:spcBef>
                        <a:spcAft>
                          <a:spcPts val="0"/>
                        </a:spcAft>
                        <a:buClr>
                          <a:schemeClr val="dk1"/>
                        </a:buClr>
                        <a:buSzPts val="1400"/>
                        <a:buFont typeface="Calibri"/>
                        <a:buNone/>
                      </a:pPr>
                      <a:r>
                        <a:rPr lang="en-US" sz="1200" u="none" strike="noStrike" cap="none"/>
                        <a:t>IF Patient Is NOT ARRIVED and no staff available – use Telephone Encounter and SmartPhrase: .COVIDTELEVISIT</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extLst>
                  <a:ext uri="{0D108BD9-81ED-4DB2-BD59-A6C34878D82A}">
                    <a16:rowId xmlns:a16="http://schemas.microsoft.com/office/drawing/2014/main" val="10010"/>
                  </a:ext>
                </a:extLst>
              </a:tr>
              <a:tr h="492875">
                <a:tc>
                  <a:txBody>
                    <a:bodyPr/>
                    <a:lstStyle/>
                    <a:p>
                      <a:pPr marL="0" marR="0" lvl="0" indent="0" algn="l" rtl="0">
                        <a:lnSpc>
                          <a:spcPct val="100000"/>
                        </a:lnSpc>
                        <a:spcBef>
                          <a:spcPts val="0"/>
                        </a:spcBef>
                        <a:spcAft>
                          <a:spcPts val="0"/>
                        </a:spcAft>
                        <a:buClr>
                          <a:srgbClr val="000000"/>
                        </a:buClr>
                        <a:buSzPts val="1400"/>
                        <a:buFont typeface="Arial"/>
                        <a:buNone/>
                      </a:pPr>
                      <a:r>
                        <a:rPr lang="en-US" sz="1200" u="none" strike="noStrike" cap="none"/>
                        <a:t>START OF DAY: Review charts for previous day TELEVISITS if No Note Started then</a:t>
                      </a:r>
                      <a:r>
                        <a:rPr lang="en-US" sz="1200"/>
                        <a:t> reconcile  the appointment as ‘l</a:t>
                      </a:r>
                      <a:r>
                        <a:rPr lang="en-US" sz="1200" u="none" strike="noStrike" cap="none"/>
                        <a:t>eft w/o being seen’</a:t>
                      </a:r>
                      <a:r>
                        <a:rPr lang="en-US" sz="1200"/>
                        <a:t> </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u="none" strike="noStrike" cap="none"/>
                        <a:t>X</a:t>
                      </a: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a:p>
                  </a:txBody>
                  <a:tcPr marL="91450" marR="91450" marT="45725" marB="45725" anchor="ctr"/>
                </a:tc>
                <a:extLst>
                  <a:ext uri="{0D108BD9-81ED-4DB2-BD59-A6C34878D82A}">
                    <a16:rowId xmlns:a16="http://schemas.microsoft.com/office/drawing/2014/main" val="10011"/>
                  </a:ext>
                </a:extLst>
              </a:tr>
            </a:tbl>
          </a:graphicData>
        </a:graphic>
      </p:graphicFrame>
      <p:sp>
        <p:nvSpPr>
          <p:cNvPr id="276" name="Google Shape;276;p32"/>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3"/>
          <p:cNvSpPr txBox="1">
            <a:spLocks noGrp="1"/>
          </p:cNvSpPr>
          <p:nvPr>
            <p:ph type="title"/>
          </p:nvPr>
        </p:nvSpPr>
        <p:spPr>
          <a:xfrm>
            <a:off x="666600" y="575576"/>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000"/>
              <a:t>Tips for booking and managing TELEVISITS when provider is at home </a:t>
            </a:r>
            <a:endParaRPr sz="3000"/>
          </a:p>
        </p:txBody>
      </p:sp>
      <p:sp>
        <p:nvSpPr>
          <p:cNvPr id="283" name="Google Shape;283;p33"/>
          <p:cNvSpPr txBox="1">
            <a:spLocks noGrp="1"/>
          </p:cNvSpPr>
          <p:nvPr>
            <p:ph type="body" idx="1"/>
          </p:nvPr>
        </p:nvSpPr>
        <p:spPr>
          <a:xfrm>
            <a:off x="574175" y="1846850"/>
            <a:ext cx="7886700" cy="41940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Staff Tips </a:t>
            </a:r>
            <a:endParaRPr/>
          </a:p>
          <a:p>
            <a:pPr marL="914400" lvl="1" indent="-342900" algn="l" rtl="0">
              <a:spcBef>
                <a:spcPts val="0"/>
              </a:spcBef>
              <a:spcAft>
                <a:spcPts val="0"/>
              </a:spcAft>
              <a:buSzPts val="1800"/>
              <a:buChar char="•"/>
            </a:pPr>
            <a:r>
              <a:rPr lang="en-US"/>
              <a:t>When templates for home-only provider is open then put televisit color dots on each appointment slot </a:t>
            </a:r>
            <a:endParaRPr/>
          </a:p>
          <a:p>
            <a:pPr marL="914400" lvl="1" indent="-342900" algn="l" rtl="0">
              <a:spcBef>
                <a:spcPts val="0"/>
              </a:spcBef>
              <a:spcAft>
                <a:spcPts val="0"/>
              </a:spcAft>
              <a:buSzPts val="1800"/>
              <a:buChar char="•"/>
            </a:pPr>
            <a:r>
              <a:rPr lang="en-US"/>
              <a:t>Patients have to be arrived before the time of the appt (PMR/RN need to book and arrive pts when booked same day, same process for appts booked before day of in place)</a:t>
            </a:r>
            <a:endParaRPr/>
          </a:p>
          <a:p>
            <a:pPr marL="457200" lvl="0" indent="-342900" algn="l" rtl="0">
              <a:spcBef>
                <a:spcPts val="0"/>
              </a:spcBef>
              <a:spcAft>
                <a:spcPts val="0"/>
              </a:spcAft>
              <a:buSzPts val="1800"/>
              <a:buChar char="•"/>
            </a:pPr>
            <a:r>
              <a:rPr lang="en-US"/>
              <a:t>Provider Tips</a:t>
            </a:r>
            <a:endParaRPr/>
          </a:p>
          <a:p>
            <a:pPr marL="914400" lvl="1" indent="-342900" algn="l" rtl="0">
              <a:spcBef>
                <a:spcPts val="0"/>
              </a:spcBef>
              <a:spcAft>
                <a:spcPts val="0"/>
              </a:spcAft>
              <a:buSzPts val="1800"/>
              <a:buChar char="•"/>
            </a:pPr>
            <a:r>
              <a:rPr lang="en-US"/>
              <a:t>Use *67 to block your personal phone number </a:t>
            </a:r>
            <a:endParaRPr/>
          </a:p>
          <a:p>
            <a:pPr marL="914400" lvl="1" indent="-342900" algn="l" rtl="0">
              <a:spcBef>
                <a:spcPts val="0"/>
              </a:spcBef>
              <a:spcAft>
                <a:spcPts val="0"/>
              </a:spcAft>
              <a:buSzPts val="1800"/>
              <a:buChar char="•"/>
            </a:pPr>
            <a:r>
              <a:rPr lang="en-US"/>
              <a:t>If your number is blocked and patient not answering have the clinic call the patient and conference you in</a:t>
            </a:r>
            <a:endParaRPr/>
          </a:p>
          <a:p>
            <a:pPr marL="914400" lvl="1" indent="-342900" algn="l" rtl="0">
              <a:spcBef>
                <a:spcPts val="0"/>
              </a:spcBef>
              <a:spcAft>
                <a:spcPts val="0"/>
              </a:spcAft>
              <a:buSzPts val="1800"/>
              <a:buChar char="•"/>
            </a:pPr>
            <a:r>
              <a:rPr lang="en-US"/>
              <a:t>If you need interpreter services call 617-665-3333 and have them conference the patient in</a:t>
            </a:r>
            <a:endParaRPr/>
          </a:p>
          <a:p>
            <a:pPr marL="0" lvl="0" indent="0" algn="l" rtl="0">
              <a:spcBef>
                <a:spcPts val="1000"/>
              </a:spcBef>
              <a:spcAft>
                <a:spcPts val="0"/>
              </a:spcAft>
              <a:buNone/>
            </a:pPr>
            <a:endParaRPr/>
          </a:p>
        </p:txBody>
      </p:sp>
      <p:sp>
        <p:nvSpPr>
          <p:cNvPr id="284" name="Google Shape;284;p33"/>
          <p:cNvSpPr txBox="1">
            <a:spLocks noGrp="1"/>
          </p:cNvSpPr>
          <p:nvPr>
            <p:ph type="sldNum" idx="12"/>
          </p:nvPr>
        </p:nvSpPr>
        <p:spPr>
          <a:xfrm>
            <a:off x="6457950"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4"/>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22</a:t>
            </a:fld>
            <a:endParaRPr/>
          </a:p>
        </p:txBody>
      </p:sp>
      <p:sp>
        <p:nvSpPr>
          <p:cNvPr id="291" name="Google Shape;291;p34"/>
          <p:cNvSpPr txBox="1">
            <a:spLocks noGrp="1"/>
          </p:cNvSpPr>
          <p:nvPr>
            <p:ph type="title"/>
          </p:nvPr>
        </p:nvSpPr>
        <p:spPr>
          <a:xfrm>
            <a:off x="588020" y="2152260"/>
            <a:ext cx="78867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TELEVISIT SMARTPHRASE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5"/>
          <p:cNvSpPr txBox="1">
            <a:spLocks noGrp="1"/>
          </p:cNvSpPr>
          <p:nvPr>
            <p:ph type="title"/>
          </p:nvPr>
        </p:nvSpPr>
        <p:spPr>
          <a:xfrm>
            <a:off x="628650" y="365126"/>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New smartphrase for televisits!</a:t>
            </a:r>
            <a:endParaRPr/>
          </a:p>
        </p:txBody>
      </p:sp>
      <p:sp>
        <p:nvSpPr>
          <p:cNvPr id="298" name="Google Shape;298;p35"/>
          <p:cNvSpPr txBox="1">
            <a:spLocks noGrp="1"/>
          </p:cNvSpPr>
          <p:nvPr>
            <p:ph type="sldNum" idx="12"/>
          </p:nvPr>
        </p:nvSpPr>
        <p:spPr>
          <a:xfrm>
            <a:off x="6457950"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23</a:t>
            </a:fld>
            <a:endParaRPr/>
          </a:p>
        </p:txBody>
      </p:sp>
      <p:sp>
        <p:nvSpPr>
          <p:cNvPr id="299" name="Google Shape;299;p35"/>
          <p:cNvSpPr txBox="1">
            <a:spLocks noGrp="1"/>
          </p:cNvSpPr>
          <p:nvPr>
            <p:ph type="body" idx="1"/>
          </p:nvPr>
        </p:nvSpPr>
        <p:spPr>
          <a:xfrm>
            <a:off x="270600" y="1835900"/>
            <a:ext cx="8602800" cy="47052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600">
                <a:latin typeface="Arial"/>
                <a:ea typeface="Arial"/>
                <a:cs typeface="Arial"/>
                <a:sym typeface="Arial"/>
              </a:rPr>
              <a:t>This patient was identified as meeting criteria for a televisit rather than an in person visit due to public health concerns around COVID-19. A complete assessment and plan is detailed in the note, all of which were conducted remotely using telephone/video technology.</a:t>
            </a:r>
            <a:endParaRPr sz="16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600">
                <a:latin typeface="Arial"/>
                <a:ea typeface="Arial"/>
                <a:cs typeface="Arial"/>
                <a:sym typeface="Arial"/>
              </a:rPr>
              <a:t>Patient identity was verbally confirmed by the patient/guardian with 2 identifiers (name, date of birth, and/or address) at the beginning of the visit</a:t>
            </a:r>
            <a:endParaRPr sz="16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600">
                <a:latin typeface="Arial"/>
                <a:ea typeface="Arial"/>
                <a:cs typeface="Arial"/>
                <a:sym typeface="Arial"/>
              </a:rPr>
              <a:t>Patient/guardian verbally consented to care by televisit as appropriate. </a:t>
            </a:r>
            <a:endParaRPr sz="16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600">
                <a:latin typeface="Arial"/>
                <a:ea typeface="Arial"/>
                <a:cs typeface="Arial"/>
                <a:sym typeface="Arial"/>
              </a:rPr>
              <a:t>Patient/guardian was located *** during the visit and confirmed that they understood they were encouraged to be in private location due to personal health information being discussed.</a:t>
            </a:r>
            <a:endParaRPr sz="16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600">
                <a:latin typeface="Arial"/>
                <a:ea typeface="Arial"/>
                <a:cs typeface="Arial"/>
                <a:sym typeface="Arial"/>
              </a:rPr>
              <a:t>Patient/guardian was informed how to access face-to-face care in the event of an emergency.</a:t>
            </a:r>
            <a:endParaRPr sz="16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600">
                <a:latin typeface="Arial"/>
                <a:ea typeface="Arial"/>
                <a:cs typeface="Arial"/>
                <a:sym typeface="Arial"/>
              </a:rPr>
              <a:t>Provider was located in an Ambulatory consult room/in a remote secure location during the visit.</a:t>
            </a:r>
            <a:endParaRPr sz="16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600">
                <a:latin typeface="Arial"/>
                <a:ea typeface="Arial"/>
                <a:cs typeface="Arial"/>
                <a:sym typeface="Arial"/>
              </a:rPr>
              <a:t>If this is a new patient visit, all available records and medical history were reviewed by the provider.</a:t>
            </a:r>
            <a:endParaRPr sz="16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600">
                <a:latin typeface="Arial"/>
                <a:ea typeface="Arial"/>
                <a:cs typeface="Arial"/>
                <a:sym typeface="Arial"/>
              </a:rPr>
              <a:t>Visit length was (15/25/40 est pt or 30/45/60 new pt) minutes and counseling was done on the diagnoses indicated in the visit.</a:t>
            </a:r>
            <a:endParaRPr sz="1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36"/>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24</a:t>
            </a:fld>
            <a:endParaRPr/>
          </a:p>
        </p:txBody>
      </p:sp>
      <p:sp>
        <p:nvSpPr>
          <p:cNvPr id="306" name="Google Shape;306;p36"/>
          <p:cNvSpPr txBox="1">
            <a:spLocks noGrp="1"/>
          </p:cNvSpPr>
          <p:nvPr>
            <p:ph type="title"/>
          </p:nvPr>
        </p:nvSpPr>
        <p:spPr>
          <a:xfrm>
            <a:off x="588020" y="2152260"/>
            <a:ext cx="78867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SCRIPT SUGGESTIONS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0"/>
        <p:cNvGrpSpPr/>
        <p:nvPr/>
      </p:nvGrpSpPr>
      <p:grpSpPr>
        <a:xfrm>
          <a:off x="0" y="0"/>
          <a:ext cx="0" cy="0"/>
          <a:chOff x="0" y="0"/>
          <a:chExt cx="0" cy="0"/>
        </a:xfrm>
      </p:grpSpPr>
      <p:sp>
        <p:nvSpPr>
          <p:cNvPr id="311" name="Google Shape;311;p37"/>
          <p:cNvSpPr txBox="1">
            <a:spLocks noGrp="1"/>
          </p:cNvSpPr>
          <p:nvPr>
            <p:ph type="title"/>
          </p:nvPr>
        </p:nvSpPr>
        <p:spPr>
          <a:xfrm>
            <a:off x="628650" y="365126"/>
            <a:ext cx="7886700" cy="1325563"/>
          </a:xfrm>
          <a:prstGeom prst="rect">
            <a:avLst/>
          </a:prstGeom>
          <a:noFill/>
          <a:ln>
            <a:noFill/>
          </a:ln>
        </p:spPr>
        <p:txBody>
          <a:bodyPr spcFirstLastPara="1" wrap="square" lIns="68550" tIns="34275" rIns="68550" bIns="34275"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3000">
                <a:solidFill>
                  <a:schemeClr val="dk1"/>
                </a:solidFill>
              </a:rPr>
              <a:t>Script suggestion 1: PMR for Patient Calls</a:t>
            </a:r>
            <a:endParaRPr sz="3000"/>
          </a:p>
        </p:txBody>
      </p:sp>
      <p:sp>
        <p:nvSpPr>
          <p:cNvPr id="312" name="Google Shape;312;p37"/>
          <p:cNvSpPr txBox="1">
            <a:spLocks noGrp="1"/>
          </p:cNvSpPr>
          <p:nvPr>
            <p:ph type="body" idx="1"/>
          </p:nvPr>
        </p:nvSpPr>
        <p:spPr>
          <a:xfrm>
            <a:off x="473775" y="1487475"/>
            <a:ext cx="4041000" cy="4351200"/>
          </a:xfrm>
          <a:prstGeom prst="rect">
            <a:avLst/>
          </a:prstGeom>
          <a:noFill/>
          <a:ln>
            <a:noFill/>
          </a:ln>
        </p:spPr>
        <p:txBody>
          <a:bodyPr spcFirstLastPara="1" wrap="square" lIns="68550" tIns="34275" rIns="68550" bIns="34275" anchor="t" anchorCtr="0">
            <a:noAutofit/>
          </a:bodyPr>
          <a:lstStyle/>
          <a:p>
            <a:pPr marL="0" lvl="0" indent="0" algn="l" rtl="0">
              <a:lnSpc>
                <a:spcPct val="90000"/>
              </a:lnSpc>
              <a:spcBef>
                <a:spcPts val="0"/>
              </a:spcBef>
              <a:spcAft>
                <a:spcPts val="0"/>
              </a:spcAft>
              <a:buClr>
                <a:srgbClr val="595959"/>
              </a:buClr>
              <a:buSzPts val="1776"/>
              <a:buNone/>
            </a:pPr>
            <a:r>
              <a:rPr lang="en-US" sz="1400" dirty="0">
                <a:solidFill>
                  <a:srgbClr val="595959"/>
                </a:solidFill>
              </a:rPr>
              <a:t>KEY MESSAGES: </a:t>
            </a:r>
            <a:endParaRPr sz="1400" dirty="0">
              <a:solidFill>
                <a:srgbClr val="595959"/>
              </a:solidFill>
            </a:endParaRPr>
          </a:p>
          <a:p>
            <a:pPr marL="457200" lvl="0" indent="-317499" algn="l" rtl="0">
              <a:lnSpc>
                <a:spcPct val="100000"/>
              </a:lnSpc>
              <a:spcBef>
                <a:spcPts val="0"/>
              </a:spcBef>
              <a:spcAft>
                <a:spcPts val="0"/>
              </a:spcAft>
              <a:buClr>
                <a:srgbClr val="595959"/>
              </a:buClr>
              <a:buSzPts val="1400"/>
              <a:buChar char="•"/>
            </a:pPr>
            <a:r>
              <a:rPr lang="en-US" sz="1400" dirty="0">
                <a:solidFill>
                  <a:srgbClr val="595959"/>
                </a:solidFill>
              </a:rPr>
              <a:t>Hello, I’m calling from Dr. __’s office.  </a:t>
            </a:r>
            <a:endParaRPr sz="1400" dirty="0">
              <a:solidFill>
                <a:srgbClr val="595959"/>
              </a:solidFill>
            </a:endParaRPr>
          </a:p>
          <a:p>
            <a:pPr marL="457200" lvl="0" indent="-317500" algn="l" rtl="0">
              <a:lnSpc>
                <a:spcPct val="100000"/>
              </a:lnSpc>
              <a:spcBef>
                <a:spcPts val="1000"/>
              </a:spcBef>
              <a:spcAft>
                <a:spcPts val="0"/>
              </a:spcAft>
              <a:buClr>
                <a:srgbClr val="595959"/>
              </a:buClr>
              <a:buSzPts val="1400"/>
              <a:buChar char="•"/>
            </a:pPr>
            <a:r>
              <a:rPr lang="en-US" sz="1400" dirty="0">
                <a:solidFill>
                  <a:srgbClr val="595959"/>
                </a:solidFill>
              </a:rPr>
              <a:t>Is this ?? (USE 2 patient identifier to confirm speaking to right patient)</a:t>
            </a:r>
            <a:endParaRPr sz="1400" dirty="0">
              <a:solidFill>
                <a:srgbClr val="595959"/>
              </a:solidFill>
            </a:endParaRPr>
          </a:p>
          <a:p>
            <a:pPr marL="457200" lvl="0" indent="-317500" algn="l" rtl="0">
              <a:lnSpc>
                <a:spcPct val="100000"/>
              </a:lnSpc>
              <a:spcBef>
                <a:spcPts val="1000"/>
              </a:spcBef>
              <a:spcAft>
                <a:spcPts val="0"/>
              </a:spcAft>
              <a:buClr>
                <a:srgbClr val="595959"/>
              </a:buClr>
              <a:buSzPts val="1400"/>
              <a:buChar char="•"/>
            </a:pPr>
            <a:r>
              <a:rPr lang="en-US" sz="1400" dirty="0">
                <a:solidFill>
                  <a:srgbClr val="595959"/>
                </a:solidFill>
              </a:rPr>
              <a:t>Due to the concern about the COVID-19 virus and to avoid putting you at risk by being near sick patients, we would like to offer you a telephone visit instead of you coming to an in-person appointment. This would allow us to care for you without possible exposure. </a:t>
            </a:r>
            <a:endParaRPr sz="1400" dirty="0">
              <a:solidFill>
                <a:srgbClr val="595959"/>
              </a:solidFill>
            </a:endParaRPr>
          </a:p>
          <a:p>
            <a:pPr marL="457200" lvl="0" indent="-317500" algn="l" rtl="0">
              <a:lnSpc>
                <a:spcPct val="100000"/>
              </a:lnSpc>
              <a:spcBef>
                <a:spcPts val="1000"/>
              </a:spcBef>
              <a:spcAft>
                <a:spcPts val="0"/>
              </a:spcAft>
              <a:buClr>
                <a:srgbClr val="595959"/>
              </a:buClr>
              <a:buSzPts val="1400"/>
              <a:buChar char="•"/>
            </a:pPr>
            <a:r>
              <a:rPr lang="en-US" sz="1400" dirty="0">
                <a:solidFill>
                  <a:srgbClr val="595959"/>
                </a:solidFill>
              </a:rPr>
              <a:t>Are you interested in trying this? </a:t>
            </a:r>
            <a:endParaRPr sz="1400" dirty="0">
              <a:solidFill>
                <a:srgbClr val="595959"/>
              </a:solidFill>
            </a:endParaRPr>
          </a:p>
          <a:p>
            <a:pPr marL="457200" lvl="0" indent="-317499" algn="l" rtl="0">
              <a:lnSpc>
                <a:spcPct val="100000"/>
              </a:lnSpc>
              <a:spcBef>
                <a:spcPts val="1000"/>
              </a:spcBef>
              <a:spcAft>
                <a:spcPts val="0"/>
              </a:spcAft>
              <a:buClr>
                <a:srgbClr val="595959"/>
              </a:buClr>
              <a:buSzPts val="1400"/>
              <a:buChar char="•"/>
            </a:pPr>
            <a:r>
              <a:rPr lang="en-US" sz="1400" dirty="0">
                <a:solidFill>
                  <a:srgbClr val="595959"/>
                </a:solidFill>
              </a:rPr>
              <a:t>Your provider has determined that your appointment can be conducted over the phone. To do this your provider ______ will call you READ DATE/TIME OF VISIT.  </a:t>
            </a:r>
            <a:endParaRPr sz="1400" dirty="0">
              <a:solidFill>
                <a:srgbClr val="595959"/>
              </a:solidFill>
            </a:endParaRPr>
          </a:p>
          <a:p>
            <a:pPr marL="457200" lvl="0" indent="-317500" algn="l" rtl="0">
              <a:lnSpc>
                <a:spcPct val="100000"/>
              </a:lnSpc>
              <a:spcBef>
                <a:spcPts val="1000"/>
              </a:spcBef>
              <a:spcAft>
                <a:spcPts val="0"/>
              </a:spcAft>
              <a:buClr>
                <a:srgbClr val="595959"/>
              </a:buClr>
              <a:buSzPts val="1400"/>
              <a:buChar char="•"/>
            </a:pPr>
            <a:r>
              <a:rPr lang="en-US" sz="1400" dirty="0">
                <a:solidFill>
                  <a:srgbClr val="595959"/>
                </a:solidFill>
              </a:rPr>
              <a:t>Are you are interested in having a TELEVISIT? If not, will you be coming to the practice or do you prefer to reschedule? </a:t>
            </a:r>
            <a:endParaRPr sz="1400" dirty="0">
              <a:solidFill>
                <a:srgbClr val="595959"/>
              </a:solidFill>
            </a:endParaRPr>
          </a:p>
          <a:p>
            <a:pPr marL="457200" lvl="0" indent="-317500" algn="l" rtl="0">
              <a:lnSpc>
                <a:spcPct val="100000"/>
              </a:lnSpc>
              <a:spcBef>
                <a:spcPts val="1000"/>
              </a:spcBef>
              <a:spcAft>
                <a:spcPts val="0"/>
              </a:spcAft>
              <a:buClr>
                <a:srgbClr val="595959"/>
              </a:buClr>
              <a:buSzPts val="1400"/>
              <a:buChar char="•"/>
            </a:pPr>
            <a:r>
              <a:rPr lang="en-US" sz="1400" dirty="0">
                <a:solidFill>
                  <a:srgbClr val="595959"/>
                </a:solidFill>
              </a:rPr>
              <a:t>Like a regular visit, you may be charged a co-pay for the TELEVISIT </a:t>
            </a:r>
            <a:endParaRPr sz="1400" dirty="0">
              <a:solidFill>
                <a:srgbClr val="595959"/>
              </a:solidFill>
            </a:endParaRPr>
          </a:p>
          <a:p>
            <a:pPr marL="228600" lvl="0" indent="0" algn="l" rtl="0">
              <a:lnSpc>
                <a:spcPct val="90000"/>
              </a:lnSpc>
              <a:spcBef>
                <a:spcPts val="1000"/>
              </a:spcBef>
              <a:spcAft>
                <a:spcPts val="0"/>
              </a:spcAft>
              <a:buSzPts val="1800"/>
              <a:buNone/>
            </a:pPr>
            <a:endParaRPr sz="1400" dirty="0"/>
          </a:p>
          <a:p>
            <a:pPr marL="0" lvl="0" indent="0" algn="l" rtl="0">
              <a:lnSpc>
                <a:spcPct val="90000"/>
              </a:lnSpc>
              <a:spcBef>
                <a:spcPts val="1000"/>
              </a:spcBef>
              <a:spcAft>
                <a:spcPts val="0"/>
              </a:spcAft>
              <a:buClr>
                <a:srgbClr val="595959"/>
              </a:buClr>
              <a:buSzPts val="1776"/>
              <a:buNone/>
            </a:pPr>
            <a:r>
              <a:rPr lang="en-US" sz="1400" dirty="0">
                <a:solidFill>
                  <a:srgbClr val="595959"/>
                </a:solidFill>
              </a:rPr>
              <a:t> </a:t>
            </a:r>
            <a:endParaRPr sz="1400" dirty="0"/>
          </a:p>
        </p:txBody>
      </p:sp>
      <p:sp>
        <p:nvSpPr>
          <p:cNvPr id="313" name="Google Shape;313;p37"/>
          <p:cNvSpPr txBox="1">
            <a:spLocks noGrp="1"/>
          </p:cNvSpPr>
          <p:nvPr>
            <p:ph type="body" idx="2"/>
          </p:nvPr>
        </p:nvSpPr>
        <p:spPr>
          <a:xfrm>
            <a:off x="4629150" y="1825625"/>
            <a:ext cx="3886200" cy="4351338"/>
          </a:xfrm>
          <a:prstGeom prst="rect">
            <a:avLst/>
          </a:prstGeom>
          <a:noFill/>
          <a:ln>
            <a:noFill/>
          </a:ln>
        </p:spPr>
        <p:txBody>
          <a:bodyPr spcFirstLastPara="1" wrap="square" lIns="68550" tIns="34275" rIns="68550" bIns="34275" anchor="t" anchorCtr="0">
            <a:noAutofit/>
          </a:bodyPr>
          <a:lstStyle/>
          <a:p>
            <a:pPr marL="228600" lvl="0" indent="-228600" algn="l" rtl="0">
              <a:lnSpc>
                <a:spcPct val="90000"/>
              </a:lnSpc>
              <a:spcBef>
                <a:spcPts val="0"/>
              </a:spcBef>
              <a:spcAft>
                <a:spcPts val="0"/>
              </a:spcAft>
              <a:buClr>
                <a:srgbClr val="7F7F7F"/>
              </a:buClr>
              <a:buSzPts val="1776"/>
              <a:buChar char="•"/>
            </a:pPr>
            <a:r>
              <a:rPr lang="en-US" sz="1665" u="sng">
                <a:solidFill>
                  <a:srgbClr val="7F7F7F"/>
                </a:solidFill>
              </a:rPr>
              <a:t>Keep Clinic appt: </a:t>
            </a:r>
            <a:r>
              <a:rPr lang="en-US" sz="1665">
                <a:solidFill>
                  <a:srgbClr val="7F7F7F"/>
                </a:solidFill>
              </a:rPr>
              <a:t>Ok, we look forward to seeing you at the appointment time;  Ask screening questions</a:t>
            </a:r>
            <a:endParaRPr/>
          </a:p>
          <a:p>
            <a:pPr marL="228600" lvl="0" indent="-228600" algn="l" rtl="0">
              <a:lnSpc>
                <a:spcPct val="90000"/>
              </a:lnSpc>
              <a:spcBef>
                <a:spcPts val="1000"/>
              </a:spcBef>
              <a:spcAft>
                <a:spcPts val="0"/>
              </a:spcAft>
              <a:buClr>
                <a:srgbClr val="7F7F7F"/>
              </a:buClr>
              <a:buSzPts val="1776"/>
              <a:buChar char="•"/>
            </a:pPr>
            <a:r>
              <a:rPr lang="en-US" sz="1665" u="sng">
                <a:solidFill>
                  <a:srgbClr val="7F7F7F"/>
                </a:solidFill>
              </a:rPr>
              <a:t>Try Telephone visit: </a:t>
            </a:r>
            <a:r>
              <a:rPr lang="en-US" sz="1665">
                <a:solidFill>
                  <a:srgbClr val="7F7F7F"/>
                </a:solidFill>
              </a:rPr>
              <a:t>Great, please confirm the best phone number to reach you at your appointment time.  We will call you between appt time + 30 min. If you don’t hear from us, please call (clinic phone #). </a:t>
            </a:r>
            <a:endParaRPr/>
          </a:p>
          <a:p>
            <a:pPr marL="228600" lvl="0" indent="-228600" algn="l" rtl="0">
              <a:lnSpc>
                <a:spcPct val="90000"/>
              </a:lnSpc>
              <a:spcBef>
                <a:spcPts val="1000"/>
              </a:spcBef>
              <a:spcAft>
                <a:spcPts val="0"/>
              </a:spcAft>
              <a:buClr>
                <a:srgbClr val="7F7F7F"/>
              </a:buClr>
              <a:buSzPts val="1776"/>
              <a:buChar char="•"/>
            </a:pPr>
            <a:r>
              <a:rPr lang="en-US" sz="1665" u="sng">
                <a:solidFill>
                  <a:srgbClr val="7F7F7F"/>
                </a:solidFill>
              </a:rPr>
              <a:t>Reschedule:  </a:t>
            </a:r>
            <a:r>
              <a:rPr lang="en-US" sz="1665">
                <a:solidFill>
                  <a:srgbClr val="7F7F7F"/>
                </a:solidFill>
              </a:rPr>
              <a:t>2-4 weeks out, understanding this may be rescheduled again</a:t>
            </a:r>
            <a:endParaRPr/>
          </a:p>
        </p:txBody>
      </p:sp>
      <p:sp>
        <p:nvSpPr>
          <p:cNvPr id="314" name="Google Shape;314;p37"/>
          <p:cNvSpPr txBox="1">
            <a:spLocks noGrp="1"/>
          </p:cNvSpPr>
          <p:nvPr>
            <p:ph type="sldNum" idx="12"/>
          </p:nvPr>
        </p:nvSpPr>
        <p:spPr>
          <a:xfrm>
            <a:off x="6457950"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8"/>
        <p:cNvGrpSpPr/>
        <p:nvPr/>
      </p:nvGrpSpPr>
      <p:grpSpPr>
        <a:xfrm>
          <a:off x="0" y="0"/>
          <a:ext cx="0" cy="0"/>
          <a:chOff x="0" y="0"/>
          <a:chExt cx="0" cy="0"/>
        </a:xfrm>
      </p:grpSpPr>
      <p:sp>
        <p:nvSpPr>
          <p:cNvPr id="319" name="Google Shape;319;p38"/>
          <p:cNvSpPr txBox="1">
            <a:spLocks noGrp="1"/>
          </p:cNvSpPr>
          <p:nvPr>
            <p:ph type="title"/>
          </p:nvPr>
        </p:nvSpPr>
        <p:spPr>
          <a:xfrm>
            <a:off x="628650" y="365126"/>
            <a:ext cx="7886700" cy="1325563"/>
          </a:xfrm>
          <a:prstGeom prst="rect">
            <a:avLst/>
          </a:prstGeom>
          <a:noFill/>
          <a:ln>
            <a:noFill/>
          </a:ln>
        </p:spPr>
        <p:txBody>
          <a:bodyPr spcFirstLastPara="1" wrap="square" lIns="68550" tIns="34275" rIns="68550" bIns="34275"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3000">
                <a:solidFill>
                  <a:schemeClr val="dk1"/>
                </a:solidFill>
              </a:rPr>
              <a:t>Script Suggestion 2: RN for Patient Calls</a:t>
            </a:r>
            <a:endParaRPr sz="3000"/>
          </a:p>
        </p:txBody>
      </p:sp>
      <p:sp>
        <p:nvSpPr>
          <p:cNvPr id="320" name="Google Shape;320;p38"/>
          <p:cNvSpPr txBox="1">
            <a:spLocks noGrp="1"/>
          </p:cNvSpPr>
          <p:nvPr>
            <p:ph type="body" idx="1"/>
          </p:nvPr>
        </p:nvSpPr>
        <p:spPr>
          <a:xfrm>
            <a:off x="628650" y="1825625"/>
            <a:ext cx="3886200" cy="4351338"/>
          </a:xfrm>
          <a:prstGeom prst="rect">
            <a:avLst/>
          </a:prstGeom>
          <a:noFill/>
          <a:ln>
            <a:noFill/>
          </a:ln>
        </p:spPr>
        <p:txBody>
          <a:bodyPr spcFirstLastPara="1" wrap="square" lIns="68550" tIns="34275" rIns="68550" bIns="34275" anchor="t" anchorCtr="0">
            <a:noAutofit/>
          </a:bodyPr>
          <a:lstStyle/>
          <a:p>
            <a:pPr marL="228600" lvl="0" indent="-228600" algn="l" rtl="0">
              <a:lnSpc>
                <a:spcPct val="80000"/>
              </a:lnSpc>
              <a:spcBef>
                <a:spcPts val="0"/>
              </a:spcBef>
              <a:spcAft>
                <a:spcPts val="0"/>
              </a:spcAft>
              <a:buClr>
                <a:srgbClr val="595959"/>
              </a:buClr>
              <a:buSzPts val="1800"/>
              <a:buChar char="•"/>
            </a:pPr>
            <a:r>
              <a:rPr lang="en-US" sz="1800">
                <a:solidFill>
                  <a:srgbClr val="595959"/>
                </a:solidFill>
              </a:rPr>
              <a:t>We want to offer you an urgent assessment. The team here is concerned about the corona virus and wants to help you stay safe.  </a:t>
            </a:r>
            <a:endParaRPr sz="1800">
              <a:solidFill>
                <a:srgbClr val="595959"/>
              </a:solidFill>
            </a:endParaRPr>
          </a:p>
          <a:p>
            <a:pPr marL="228600" lvl="0" indent="-228600" algn="l" rtl="0">
              <a:lnSpc>
                <a:spcPct val="80000"/>
              </a:lnSpc>
              <a:spcBef>
                <a:spcPts val="1000"/>
              </a:spcBef>
              <a:spcAft>
                <a:spcPts val="0"/>
              </a:spcAft>
              <a:buClr>
                <a:srgbClr val="595959"/>
              </a:buClr>
              <a:buSzPts val="1800"/>
              <a:buChar char="•"/>
            </a:pPr>
            <a:r>
              <a:rPr lang="en-US" sz="1800">
                <a:solidFill>
                  <a:srgbClr val="595959"/>
                </a:solidFill>
              </a:rPr>
              <a:t>We are offering a telephone visit to patients instead of in-person appointments. After speaking with you today i think you would be a candidate for a telephone visit</a:t>
            </a:r>
            <a:endParaRPr sz="1800">
              <a:solidFill>
                <a:srgbClr val="595959"/>
              </a:solidFill>
            </a:endParaRPr>
          </a:p>
          <a:p>
            <a:pPr marL="228600" lvl="0" indent="-228600" algn="l" rtl="0">
              <a:lnSpc>
                <a:spcPct val="80000"/>
              </a:lnSpc>
              <a:spcBef>
                <a:spcPts val="1000"/>
              </a:spcBef>
              <a:spcAft>
                <a:spcPts val="0"/>
              </a:spcAft>
              <a:buClr>
                <a:srgbClr val="595959"/>
              </a:buClr>
              <a:buSzPts val="1800"/>
              <a:buChar char="•"/>
            </a:pPr>
            <a:r>
              <a:rPr lang="en-US" sz="1800">
                <a:solidFill>
                  <a:srgbClr val="595959"/>
                </a:solidFill>
              </a:rPr>
              <a:t>The provider would call you at your scheduled date and time. </a:t>
            </a:r>
            <a:endParaRPr sz="1800">
              <a:solidFill>
                <a:srgbClr val="595959"/>
              </a:solidFill>
            </a:endParaRPr>
          </a:p>
          <a:p>
            <a:pPr marL="228600" lvl="0" indent="-228600" algn="l" rtl="0">
              <a:lnSpc>
                <a:spcPct val="80000"/>
              </a:lnSpc>
              <a:spcBef>
                <a:spcPts val="1000"/>
              </a:spcBef>
              <a:spcAft>
                <a:spcPts val="0"/>
              </a:spcAft>
              <a:buClr>
                <a:srgbClr val="595959"/>
              </a:buClr>
              <a:buSzPts val="1800"/>
              <a:buChar char="•"/>
            </a:pPr>
            <a:r>
              <a:rPr lang="en-US" sz="1800">
                <a:solidFill>
                  <a:srgbClr val="595959"/>
                </a:solidFill>
              </a:rPr>
              <a:t>This allows us to care for you without the risk of being near sick patients.  </a:t>
            </a:r>
            <a:endParaRPr sz="1800">
              <a:solidFill>
                <a:srgbClr val="595959"/>
              </a:solidFill>
            </a:endParaRPr>
          </a:p>
          <a:p>
            <a:pPr marL="228600" lvl="0" indent="-228600" algn="l" rtl="0">
              <a:lnSpc>
                <a:spcPct val="80000"/>
              </a:lnSpc>
              <a:spcBef>
                <a:spcPts val="1000"/>
              </a:spcBef>
              <a:spcAft>
                <a:spcPts val="0"/>
              </a:spcAft>
              <a:buClr>
                <a:srgbClr val="595959"/>
              </a:buClr>
              <a:buSzPts val="1800"/>
              <a:buChar char="•"/>
            </a:pPr>
            <a:r>
              <a:rPr lang="en-US" sz="1800">
                <a:solidFill>
                  <a:srgbClr val="595959"/>
                </a:solidFill>
              </a:rPr>
              <a:t>Are you are interested in a TELEVISIT?</a:t>
            </a:r>
            <a:endParaRPr sz="1800">
              <a:solidFill>
                <a:srgbClr val="595959"/>
              </a:solidFill>
            </a:endParaRPr>
          </a:p>
          <a:p>
            <a:pPr marL="285750" lvl="0" indent="-342900" algn="l" rtl="0">
              <a:lnSpc>
                <a:spcPct val="100000"/>
              </a:lnSpc>
              <a:spcBef>
                <a:spcPts val="1000"/>
              </a:spcBef>
              <a:spcAft>
                <a:spcPts val="0"/>
              </a:spcAft>
              <a:buClr>
                <a:srgbClr val="595959"/>
              </a:buClr>
              <a:buSzPts val="1800"/>
              <a:buChar char="•"/>
            </a:pPr>
            <a:r>
              <a:rPr lang="en-US" sz="1800">
                <a:solidFill>
                  <a:srgbClr val="595959"/>
                </a:solidFill>
              </a:rPr>
              <a:t>Like a regular visit, you may be charged a co-pay for the TELEVISIT </a:t>
            </a:r>
            <a:endParaRPr sz="1800">
              <a:solidFill>
                <a:srgbClr val="595959"/>
              </a:solidFill>
            </a:endParaRPr>
          </a:p>
          <a:p>
            <a:pPr marL="457200" lvl="0" indent="0" algn="l" rtl="0">
              <a:lnSpc>
                <a:spcPct val="80000"/>
              </a:lnSpc>
              <a:spcBef>
                <a:spcPts val="1000"/>
              </a:spcBef>
              <a:spcAft>
                <a:spcPts val="1000"/>
              </a:spcAft>
              <a:buNone/>
            </a:pPr>
            <a:endParaRPr sz="1800">
              <a:solidFill>
                <a:srgbClr val="595959"/>
              </a:solidFill>
            </a:endParaRPr>
          </a:p>
        </p:txBody>
      </p:sp>
      <p:sp>
        <p:nvSpPr>
          <p:cNvPr id="321" name="Google Shape;321;p38"/>
          <p:cNvSpPr txBox="1">
            <a:spLocks noGrp="1"/>
          </p:cNvSpPr>
          <p:nvPr>
            <p:ph type="body" idx="2"/>
          </p:nvPr>
        </p:nvSpPr>
        <p:spPr>
          <a:xfrm>
            <a:off x="4629150" y="1825625"/>
            <a:ext cx="3886200" cy="4351338"/>
          </a:xfrm>
          <a:prstGeom prst="rect">
            <a:avLst/>
          </a:prstGeom>
          <a:noFill/>
          <a:ln>
            <a:noFill/>
          </a:ln>
        </p:spPr>
        <p:txBody>
          <a:bodyPr spcFirstLastPara="1" wrap="square" lIns="68550" tIns="34275" rIns="68550" bIns="34275" anchor="t" anchorCtr="0">
            <a:noAutofit/>
          </a:bodyPr>
          <a:lstStyle/>
          <a:p>
            <a:pPr marL="228600" lvl="0" indent="-228600" algn="l" rtl="0">
              <a:lnSpc>
                <a:spcPct val="80000"/>
              </a:lnSpc>
              <a:spcBef>
                <a:spcPts val="0"/>
              </a:spcBef>
              <a:spcAft>
                <a:spcPts val="0"/>
              </a:spcAft>
              <a:buClr>
                <a:srgbClr val="7F7F7F"/>
              </a:buClr>
              <a:buSzPts val="1920"/>
              <a:buChar char="•"/>
            </a:pPr>
            <a:r>
              <a:rPr lang="en-US" sz="1800" u="sng">
                <a:solidFill>
                  <a:srgbClr val="7F7F7F"/>
                </a:solidFill>
              </a:rPr>
              <a:t>Regular face to face appt: </a:t>
            </a:r>
            <a:r>
              <a:rPr lang="en-US" sz="1800">
                <a:solidFill>
                  <a:srgbClr val="7F7F7F"/>
                </a:solidFill>
              </a:rPr>
              <a:t>Ok, we look forward to seeing you at the </a:t>
            </a:r>
            <a:r>
              <a:rPr lang="en-US" sz="1500">
                <a:solidFill>
                  <a:srgbClr val="7F7F7F"/>
                </a:solidFill>
              </a:rPr>
              <a:t>appointment</a:t>
            </a:r>
            <a:r>
              <a:rPr lang="en-US" sz="1800">
                <a:solidFill>
                  <a:srgbClr val="7F7F7F"/>
                </a:solidFill>
              </a:rPr>
              <a:t> time;  Ask screening questions</a:t>
            </a:r>
            <a:endParaRPr sz="1800"/>
          </a:p>
          <a:p>
            <a:pPr marL="228600" lvl="0" indent="-228600" algn="l" rtl="0">
              <a:lnSpc>
                <a:spcPct val="80000"/>
              </a:lnSpc>
              <a:spcBef>
                <a:spcPts val="1000"/>
              </a:spcBef>
              <a:spcAft>
                <a:spcPts val="0"/>
              </a:spcAft>
              <a:buClr>
                <a:srgbClr val="7F7F7F"/>
              </a:buClr>
              <a:buSzPts val="1920"/>
              <a:buChar char="•"/>
            </a:pPr>
            <a:r>
              <a:rPr lang="en-US" sz="1800" u="sng">
                <a:solidFill>
                  <a:srgbClr val="7F7F7F"/>
                </a:solidFill>
              </a:rPr>
              <a:t>TELEVISIT:</a:t>
            </a:r>
            <a:r>
              <a:rPr lang="en-US" sz="1800">
                <a:solidFill>
                  <a:srgbClr val="7F7F7F"/>
                </a:solidFill>
              </a:rPr>
              <a:t> Great, please confirm the best phone number to reach you at your appointment time.  We will call you between appt time + 30 min. If you don’t hear from us, please call (clinic phone #). </a:t>
            </a:r>
            <a:endParaRPr sz="1800"/>
          </a:p>
          <a:p>
            <a:pPr marL="228600" lvl="0" indent="0" algn="l" rtl="0">
              <a:lnSpc>
                <a:spcPct val="80000"/>
              </a:lnSpc>
              <a:spcBef>
                <a:spcPts val="1000"/>
              </a:spcBef>
              <a:spcAft>
                <a:spcPts val="0"/>
              </a:spcAft>
              <a:buSzPts val="1800"/>
              <a:buNone/>
            </a:pPr>
            <a:endParaRPr sz="1800"/>
          </a:p>
        </p:txBody>
      </p:sp>
      <p:sp>
        <p:nvSpPr>
          <p:cNvPr id="322" name="Google Shape;322;p38"/>
          <p:cNvSpPr txBox="1">
            <a:spLocks noGrp="1"/>
          </p:cNvSpPr>
          <p:nvPr>
            <p:ph type="sldNum" idx="12"/>
          </p:nvPr>
        </p:nvSpPr>
        <p:spPr>
          <a:xfrm>
            <a:off x="6457950"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39"/>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27</a:t>
            </a:fld>
            <a:endParaRPr/>
          </a:p>
        </p:txBody>
      </p:sp>
      <p:sp>
        <p:nvSpPr>
          <p:cNvPr id="329" name="Google Shape;329;p39"/>
          <p:cNvSpPr txBox="1">
            <a:spLocks noGrp="1"/>
          </p:cNvSpPr>
          <p:nvPr>
            <p:ph type="title"/>
          </p:nvPr>
        </p:nvSpPr>
        <p:spPr>
          <a:xfrm>
            <a:off x="588020" y="2152260"/>
            <a:ext cx="78867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APPENDIX</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3"/>
        <p:cNvGrpSpPr/>
        <p:nvPr/>
      </p:nvGrpSpPr>
      <p:grpSpPr>
        <a:xfrm>
          <a:off x="0" y="0"/>
          <a:ext cx="0" cy="0"/>
          <a:chOff x="0" y="0"/>
          <a:chExt cx="0" cy="0"/>
        </a:xfrm>
      </p:grpSpPr>
      <p:sp>
        <p:nvSpPr>
          <p:cNvPr id="334" name="Google Shape;334;p40"/>
          <p:cNvSpPr txBox="1">
            <a:spLocks noGrp="1"/>
          </p:cNvSpPr>
          <p:nvPr>
            <p:ph type="title"/>
          </p:nvPr>
        </p:nvSpPr>
        <p:spPr>
          <a:xfrm>
            <a:off x="633845" y="365760"/>
            <a:ext cx="7886700" cy="1325562"/>
          </a:xfrm>
          <a:prstGeom prst="rect">
            <a:avLst/>
          </a:prstGeom>
          <a:noFill/>
          <a:ln>
            <a:noFill/>
          </a:ln>
        </p:spPr>
        <p:txBody>
          <a:bodyPr spcFirstLastPara="1" wrap="square" lIns="68550" tIns="34275" rIns="68550" bIns="34275"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solidFill>
                  <a:schemeClr val="dk1"/>
                </a:solidFill>
              </a:rPr>
              <a:t>References/Guidelines:</a:t>
            </a:r>
            <a:endParaRPr/>
          </a:p>
        </p:txBody>
      </p:sp>
      <p:sp>
        <p:nvSpPr>
          <p:cNvPr id="335" name="Google Shape;335;p40"/>
          <p:cNvSpPr/>
          <p:nvPr/>
        </p:nvSpPr>
        <p:spPr>
          <a:xfrm>
            <a:off x="623447" y="2011650"/>
            <a:ext cx="7416300" cy="3808800"/>
          </a:xfrm>
          <a:prstGeom prst="rect">
            <a:avLst/>
          </a:prstGeom>
          <a:noFill/>
          <a:ln>
            <a:noFill/>
          </a:ln>
        </p:spPr>
        <p:txBody>
          <a:bodyPr spcFirstLastPara="1" wrap="square" lIns="68550" tIns="34275" rIns="68550" bIns="34275" anchor="t" anchorCtr="0">
            <a:noAutofit/>
          </a:bodyPr>
          <a:lstStyle/>
          <a:p>
            <a:pPr marL="0" marR="0" lvl="0" indent="0" algn="l" rtl="0">
              <a:lnSpc>
                <a:spcPct val="100000"/>
              </a:lnSpc>
              <a:spcBef>
                <a:spcPts val="0"/>
              </a:spcBef>
              <a:spcAft>
                <a:spcPts val="0"/>
              </a:spcAft>
              <a:buClr>
                <a:srgbClr val="000000"/>
              </a:buClr>
              <a:buSzPts val="1350"/>
              <a:buFont typeface="Arial"/>
              <a:buNone/>
            </a:pPr>
            <a:r>
              <a:rPr lang="en-US" sz="1350" b="0" i="0" u="sng" strike="noStrike" cap="none">
                <a:solidFill>
                  <a:schemeClr val="hlink"/>
                </a:solidFill>
                <a:latin typeface="Arial"/>
                <a:ea typeface="Arial"/>
                <a:cs typeface="Arial"/>
                <a:sym typeface="Arial"/>
                <a:hlinkClick r:id="rId3"/>
              </a:rPr>
              <a:t> ATA Practice Guidelines for Live, On Demand Primary and Urgent Care</a:t>
            </a:r>
            <a:endParaRPr sz="1350" b="0" i="0" u="none" strike="noStrike" cap="none">
              <a:solidFill>
                <a:schemeClr val="lt1"/>
              </a:solidFill>
              <a:latin typeface="Twentieth Century"/>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1350"/>
              <a:buFont typeface="Arial"/>
              <a:buNone/>
            </a:pPr>
            <a:br>
              <a:rPr lang="en-US" sz="1350" b="0" i="0" u="none" strike="noStrike" cap="none">
                <a:solidFill>
                  <a:schemeClr val="lt1"/>
                </a:solidFill>
                <a:latin typeface="Twentieth Century"/>
                <a:ea typeface="Twentieth Century"/>
                <a:cs typeface="Twentieth Century"/>
                <a:sym typeface="Twentieth Century"/>
              </a:rPr>
            </a:br>
            <a:r>
              <a:rPr lang="en-US" sz="1350" b="0" i="0" u="sng" strike="noStrike" cap="none">
                <a:solidFill>
                  <a:schemeClr val="hlink"/>
                </a:solidFill>
                <a:latin typeface="Arial"/>
                <a:ea typeface="Arial"/>
                <a:cs typeface="Arial"/>
                <a:sym typeface="Arial"/>
                <a:hlinkClick r:id="rId4"/>
              </a:rPr>
              <a:t>Enhanced Access to Primary Care (Canada)</a:t>
            </a:r>
            <a:endParaRPr sz="1350" b="0" i="0" u="none" strike="noStrike" cap="none">
              <a:solidFill>
                <a:schemeClr val="lt1"/>
              </a:solidFill>
              <a:latin typeface="Twentieth Century"/>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1350"/>
              <a:buFont typeface="Arial"/>
              <a:buNone/>
            </a:pPr>
            <a:br>
              <a:rPr lang="en-US" sz="1350" b="0" i="0" u="none" strike="noStrike" cap="none">
                <a:solidFill>
                  <a:schemeClr val="lt1"/>
                </a:solidFill>
                <a:latin typeface="Twentieth Century"/>
                <a:ea typeface="Twentieth Century"/>
                <a:cs typeface="Twentieth Century"/>
                <a:sym typeface="Twentieth Century"/>
              </a:rPr>
            </a:br>
            <a:r>
              <a:rPr lang="en-US" sz="1350" b="0" i="0" u="sng" strike="noStrike" cap="none">
                <a:solidFill>
                  <a:schemeClr val="hlink"/>
                </a:solidFill>
                <a:latin typeface="Arial"/>
                <a:ea typeface="Arial"/>
                <a:cs typeface="Arial"/>
                <a:sym typeface="Arial"/>
                <a:hlinkClick r:id="rId5"/>
              </a:rPr>
              <a:t>Telemedicine: Ultimate Guide - Everything You Need to Know</a:t>
            </a:r>
            <a:endParaRPr sz="1350" b="0" i="0" u="none" strike="noStrike" cap="none">
              <a:solidFill>
                <a:schemeClr val="lt1"/>
              </a:solidFill>
              <a:latin typeface="Twentieth Century"/>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1350"/>
              <a:buFont typeface="Arial"/>
              <a:buNone/>
            </a:pPr>
            <a:br>
              <a:rPr lang="en-US" sz="1350" b="0" i="0" u="none" strike="noStrike" cap="none">
                <a:solidFill>
                  <a:schemeClr val="lt1"/>
                </a:solidFill>
                <a:latin typeface="Twentieth Century"/>
                <a:ea typeface="Twentieth Century"/>
                <a:cs typeface="Twentieth Century"/>
                <a:sym typeface="Twentieth Century"/>
              </a:rPr>
            </a:br>
            <a:r>
              <a:rPr lang="en-US" sz="1350" b="0" i="0" u="sng" strike="noStrike" cap="none">
                <a:solidFill>
                  <a:schemeClr val="hlink"/>
                </a:solidFill>
                <a:latin typeface="Arial"/>
                <a:ea typeface="Arial"/>
                <a:cs typeface="Arial"/>
                <a:sym typeface="Arial"/>
                <a:hlinkClick r:id="rId6"/>
              </a:rPr>
              <a:t>UNC powerpoint re: business vs primary care model of virtual care</a:t>
            </a:r>
            <a:endParaRPr sz="1350" b="0" i="0" u="none" strike="noStrike" cap="none">
              <a:solidFill>
                <a:schemeClr val="lt1"/>
              </a:solidFill>
              <a:latin typeface="Twentieth Century"/>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1350"/>
              <a:buFont typeface="Arial"/>
              <a:buNone/>
            </a:pPr>
            <a:br>
              <a:rPr lang="en-US" sz="1350" b="0" i="0" u="none" strike="noStrike" cap="none">
                <a:solidFill>
                  <a:schemeClr val="lt1"/>
                </a:solidFill>
                <a:latin typeface="Twentieth Century"/>
                <a:ea typeface="Twentieth Century"/>
                <a:cs typeface="Twentieth Century"/>
                <a:sym typeface="Twentieth Century"/>
              </a:rPr>
            </a:br>
            <a:r>
              <a:rPr lang="en-US" sz="1350" b="0" i="0" u="sng" strike="noStrike" cap="none">
                <a:solidFill>
                  <a:schemeClr val="hlink"/>
                </a:solidFill>
                <a:latin typeface="Arial"/>
                <a:ea typeface="Arial"/>
                <a:cs typeface="Arial"/>
                <a:sym typeface="Arial"/>
                <a:hlinkClick r:id="rId6"/>
              </a:rPr>
              <a:t>Advancing the Science of E-Visits in Primary Care - Mayo Clinic Proceedings</a:t>
            </a:r>
            <a:endParaRPr sz="1350" b="0" i="0" u="none" strike="noStrike" cap="none">
              <a:solidFill>
                <a:schemeClr val="lt1"/>
              </a:solidFill>
              <a:latin typeface="Twentieth Century"/>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1350"/>
              <a:buFont typeface="Arial"/>
              <a:buNone/>
            </a:pPr>
            <a:br>
              <a:rPr lang="en-US" sz="1350" b="0" i="0" u="none" strike="noStrike" cap="none">
                <a:solidFill>
                  <a:schemeClr val="lt1"/>
                </a:solidFill>
                <a:latin typeface="Twentieth Century"/>
                <a:ea typeface="Twentieth Century"/>
                <a:cs typeface="Twentieth Century"/>
                <a:sym typeface="Twentieth Century"/>
              </a:rPr>
            </a:br>
            <a:r>
              <a:rPr lang="en-US" sz="1350" b="0" i="0" u="sng" strike="noStrike" cap="none">
                <a:solidFill>
                  <a:schemeClr val="hlink"/>
                </a:solidFill>
                <a:latin typeface="Arial"/>
                <a:ea typeface="Arial"/>
                <a:cs typeface="Arial"/>
                <a:sym typeface="Arial"/>
                <a:hlinkClick r:id="rId7"/>
              </a:rPr>
              <a:t>https://chironhealth.com/blog/explaining-telemedicine-patients/</a:t>
            </a:r>
            <a:endParaRPr sz="1350" b="0" i="0" u="none" strike="noStrike" cap="none">
              <a:solidFill>
                <a:schemeClr val="lt1"/>
              </a:solidFill>
              <a:latin typeface="Twentieth Century"/>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1350"/>
              <a:buFont typeface="Arial"/>
              <a:buNone/>
            </a:pPr>
            <a:br>
              <a:rPr lang="en-US" sz="1350" b="0" i="0" u="none" strike="noStrike" cap="none">
                <a:solidFill>
                  <a:schemeClr val="lt1"/>
                </a:solidFill>
                <a:latin typeface="Twentieth Century"/>
                <a:ea typeface="Twentieth Century"/>
                <a:cs typeface="Twentieth Century"/>
                <a:sym typeface="Twentieth Century"/>
              </a:rPr>
            </a:br>
            <a:endParaRPr sz="1350" b="0" i="0" u="none" strike="noStrike" cap="none">
              <a:solidFill>
                <a:schemeClr val="lt1"/>
              </a:solidFill>
              <a:latin typeface="Twentieth Century"/>
              <a:ea typeface="Twentieth Century"/>
              <a:cs typeface="Twentieth Century"/>
              <a:sym typeface="Twentieth Century"/>
            </a:endParaRPr>
          </a:p>
        </p:txBody>
      </p:sp>
      <p:sp>
        <p:nvSpPr>
          <p:cNvPr id="336" name="Google Shape;336;p40"/>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28</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3</a:t>
            </a:fld>
            <a:endParaRPr/>
          </a:p>
        </p:txBody>
      </p:sp>
      <p:sp>
        <p:nvSpPr>
          <p:cNvPr id="111" name="Google Shape;111;p16"/>
          <p:cNvSpPr txBox="1">
            <a:spLocks noGrp="1"/>
          </p:cNvSpPr>
          <p:nvPr>
            <p:ph type="title"/>
          </p:nvPr>
        </p:nvSpPr>
        <p:spPr>
          <a:xfrm>
            <a:off x="588020" y="2152260"/>
            <a:ext cx="78867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OVERVIEW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txBox="1">
            <a:spLocks noGrp="1"/>
          </p:cNvSpPr>
          <p:nvPr>
            <p:ph type="title"/>
          </p:nvPr>
        </p:nvSpPr>
        <p:spPr>
          <a:xfrm>
            <a:off x="2865414" y="368626"/>
            <a:ext cx="4801479" cy="50652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3600" dirty="0"/>
              <a:t>TELEVISITS - Overview</a:t>
            </a:r>
            <a:endParaRPr sz="3600" dirty="0"/>
          </a:p>
        </p:txBody>
      </p:sp>
      <p:sp>
        <p:nvSpPr>
          <p:cNvPr id="117" name="Google Shape;117;p17"/>
          <p:cNvSpPr txBox="1">
            <a:spLocks noGrp="1"/>
          </p:cNvSpPr>
          <p:nvPr>
            <p:ph type="body" idx="2"/>
          </p:nvPr>
        </p:nvSpPr>
        <p:spPr>
          <a:xfrm>
            <a:off x="628650" y="978325"/>
            <a:ext cx="8135522" cy="55110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1800"/>
              <a:buChar char="•"/>
            </a:pPr>
            <a:r>
              <a:rPr lang="en-US" sz="1800" b="1" u="sng" dirty="0"/>
              <a:t>Goal </a:t>
            </a:r>
            <a:r>
              <a:rPr lang="en-US" sz="1800" dirty="0"/>
              <a:t>– Reduce the risk of COVID-19 infection posed by coming to a CHA Primary Care Practice, by offering patients who have in-person visits booked or need new appointments the option of having a virtual “visit” or “TELEVISIT”. TELEVISITS mimic office visits.</a:t>
            </a:r>
            <a:endParaRPr sz="1800" dirty="0"/>
          </a:p>
          <a:p>
            <a:pPr marL="228600" lvl="0" indent="-228600" algn="l" rtl="0">
              <a:lnSpc>
                <a:spcPct val="90000"/>
              </a:lnSpc>
              <a:spcBef>
                <a:spcPts val="1000"/>
              </a:spcBef>
              <a:spcAft>
                <a:spcPts val="0"/>
              </a:spcAft>
              <a:buClr>
                <a:schemeClr val="dk1"/>
              </a:buClr>
              <a:buSzPts val="1800"/>
              <a:buChar char="•"/>
            </a:pPr>
            <a:r>
              <a:rPr lang="en-US" sz="1800" dirty="0"/>
              <a:t>Key features of the new process: </a:t>
            </a:r>
            <a:endParaRPr sz="1800" dirty="0"/>
          </a:p>
          <a:p>
            <a:pPr marL="685800" lvl="1" indent="-361950" algn="l" rtl="0">
              <a:lnSpc>
                <a:spcPct val="90000"/>
              </a:lnSpc>
              <a:spcBef>
                <a:spcPts val="500"/>
              </a:spcBef>
              <a:spcAft>
                <a:spcPts val="0"/>
              </a:spcAft>
              <a:buClr>
                <a:schemeClr val="dk1"/>
              </a:buClr>
              <a:buSzPts val="1800"/>
              <a:buFont typeface="Calibri"/>
              <a:buAutoNum type="arabicPeriod"/>
            </a:pPr>
            <a:r>
              <a:rPr lang="en-US" sz="1800" dirty="0"/>
              <a:t>Rebooking: Patients appropriate for ‘</a:t>
            </a:r>
            <a:r>
              <a:rPr lang="en-US" sz="1800" dirty="0" err="1"/>
              <a:t>televisits</a:t>
            </a:r>
            <a:r>
              <a:rPr lang="en-US" sz="1800" dirty="0"/>
              <a:t>’ are identified by provider and communicated to the team using a specific colored dot on the provider schedule – there are VERY FEW face to face visits recommended</a:t>
            </a:r>
            <a:endParaRPr sz="1800" dirty="0"/>
          </a:p>
          <a:p>
            <a:pPr marL="685800" lvl="1" indent="-361950" algn="l" rtl="0">
              <a:lnSpc>
                <a:spcPct val="90000"/>
              </a:lnSpc>
              <a:spcBef>
                <a:spcPts val="500"/>
              </a:spcBef>
              <a:spcAft>
                <a:spcPts val="0"/>
              </a:spcAft>
              <a:buClr>
                <a:schemeClr val="dk1"/>
              </a:buClr>
              <a:buSzPts val="1800"/>
              <a:buFont typeface="Calibri"/>
              <a:buAutoNum type="arabicPeriod"/>
            </a:pPr>
            <a:r>
              <a:rPr lang="en-US" sz="1800" dirty="0"/>
              <a:t>Patients calling for new appointments are defaulted to </a:t>
            </a:r>
            <a:r>
              <a:rPr lang="en-US" sz="1800" dirty="0" err="1"/>
              <a:t>televisits</a:t>
            </a:r>
            <a:r>
              <a:rPr lang="en-US" sz="1800" dirty="0"/>
              <a:t> using the guidance and protocols detailed below (in addition to usual triage processes)</a:t>
            </a:r>
            <a:endParaRPr sz="1800" dirty="0"/>
          </a:p>
          <a:p>
            <a:pPr marL="685800" lvl="1" indent="-361950" algn="l" rtl="0">
              <a:lnSpc>
                <a:spcPct val="90000"/>
              </a:lnSpc>
              <a:spcBef>
                <a:spcPts val="500"/>
              </a:spcBef>
              <a:spcAft>
                <a:spcPts val="0"/>
              </a:spcAft>
              <a:buClr>
                <a:schemeClr val="dk1"/>
              </a:buClr>
              <a:buSzPts val="1800"/>
              <a:buFont typeface="Calibri"/>
              <a:buAutoNum type="arabicPeriod"/>
            </a:pPr>
            <a:r>
              <a:rPr lang="en-US" sz="1800" dirty="0"/>
              <a:t>Staff and providers use the new visit type called “TELEVISIT” in scheduling and documentation </a:t>
            </a:r>
            <a:r>
              <a:rPr lang="en-US" sz="1800" dirty="0">
                <a:solidFill>
                  <a:srgbClr val="FF0000"/>
                </a:solidFill>
              </a:rPr>
              <a:t>*staff should select TELEVISIT or convert the current appt to TELEVISIT instead of canceling and rescheduling (</a:t>
            </a:r>
            <a:r>
              <a:rPr lang="en-US" sz="1800" dirty="0">
                <a:solidFill>
                  <a:srgbClr val="FF0000"/>
                </a:solidFill>
                <a:highlight>
                  <a:srgbClr val="FFFFFF"/>
                </a:highlight>
              </a:rPr>
              <a:t>you can go to the appointment on the Appt Desk (or DAR) and click Change Appointment.  One of the items you can change is the Visit Type)</a:t>
            </a:r>
            <a:endParaRPr sz="1800" dirty="0">
              <a:solidFill>
                <a:srgbClr val="FF0000"/>
              </a:solidFill>
            </a:endParaRPr>
          </a:p>
          <a:p>
            <a:pPr marL="685800" lvl="1" indent="-361950" algn="l" rtl="0">
              <a:lnSpc>
                <a:spcPct val="90000"/>
              </a:lnSpc>
              <a:spcBef>
                <a:spcPts val="500"/>
              </a:spcBef>
              <a:spcAft>
                <a:spcPts val="0"/>
              </a:spcAft>
              <a:buClr>
                <a:schemeClr val="dk1"/>
              </a:buClr>
              <a:buSzPts val="1800"/>
              <a:buFont typeface="Calibri"/>
              <a:buAutoNum type="arabicPeriod"/>
            </a:pPr>
            <a:r>
              <a:rPr lang="en-US" sz="1800" dirty="0"/>
              <a:t>Patients are “arrived”  </a:t>
            </a:r>
            <a:r>
              <a:rPr lang="en-US" sz="1800" dirty="0">
                <a:solidFill>
                  <a:srgbClr val="FF0000"/>
                </a:solidFill>
              </a:rPr>
              <a:t>and registered by the staff prior to the appointment time, which will enable the clinical documentation ** </a:t>
            </a:r>
            <a:r>
              <a:rPr lang="en-US" sz="1800" dirty="0"/>
              <a:t>Providers use TELEVISIT Template</a:t>
            </a:r>
            <a:endParaRPr sz="1800" i="1" dirty="0"/>
          </a:p>
          <a:p>
            <a:pPr marL="0" lvl="0" indent="0" algn="l" rtl="0">
              <a:lnSpc>
                <a:spcPct val="90000"/>
              </a:lnSpc>
              <a:spcBef>
                <a:spcPts val="500"/>
              </a:spcBef>
              <a:spcAft>
                <a:spcPts val="0"/>
              </a:spcAft>
              <a:buSzPts val="1800"/>
              <a:buNone/>
            </a:pPr>
            <a:r>
              <a:rPr lang="en-US" sz="1800" i="1" dirty="0"/>
              <a:t>*Documentation in red are key operational workflows</a:t>
            </a:r>
            <a:endParaRPr sz="1800" i="1" dirty="0"/>
          </a:p>
        </p:txBody>
      </p:sp>
      <p:sp>
        <p:nvSpPr>
          <p:cNvPr id="118" name="Google Shape;118;p17"/>
          <p:cNvSpPr txBox="1">
            <a:spLocks noGrp="1"/>
          </p:cNvSpPr>
          <p:nvPr>
            <p:ph type="sldNum" idx="12"/>
          </p:nvPr>
        </p:nvSpPr>
        <p:spPr>
          <a:xfrm>
            <a:off x="6457950"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a:spLocks noGrp="1"/>
          </p:cNvSpPr>
          <p:nvPr>
            <p:ph type="title"/>
          </p:nvPr>
        </p:nvSpPr>
        <p:spPr>
          <a:xfrm>
            <a:off x="290737" y="702947"/>
            <a:ext cx="7886700" cy="9942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1800"/>
              <a:buFont typeface="Calibri"/>
              <a:buNone/>
            </a:pPr>
            <a:r>
              <a:rPr lang="en-US" sz="3000"/>
              <a:t>STANDARD </a:t>
            </a:r>
            <a:r>
              <a:rPr lang="en-US" sz="3000" u="sng"/>
              <a:t>REQUIRED</a:t>
            </a:r>
            <a:r>
              <a:rPr lang="en-US" sz="3000"/>
              <a:t> ELEMENTS of PROCESS</a:t>
            </a:r>
            <a:endParaRPr sz="3000"/>
          </a:p>
        </p:txBody>
      </p:sp>
      <p:sp>
        <p:nvSpPr>
          <p:cNvPr id="124" name="Google Shape;124;p18"/>
          <p:cNvSpPr txBox="1"/>
          <p:nvPr/>
        </p:nvSpPr>
        <p:spPr>
          <a:xfrm>
            <a:off x="290737" y="1561514"/>
            <a:ext cx="8600045" cy="5296485"/>
          </a:xfrm>
          <a:prstGeom prst="rect">
            <a:avLst/>
          </a:prstGeom>
          <a:noFill/>
          <a:ln>
            <a:noFill/>
          </a:ln>
        </p:spPr>
        <p:txBody>
          <a:bodyPr spcFirstLastPara="1" wrap="square" lIns="91425" tIns="45700" rIns="91425" bIns="45700" anchor="t" anchorCtr="0">
            <a:noAutofit/>
          </a:bodyPr>
          <a:lstStyle/>
          <a:p>
            <a:pPr marL="228600" marR="0" lvl="0" indent="-228600" algn="l" rtl="0">
              <a:lnSpc>
                <a:spcPct val="7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Calibri"/>
                <a:ea typeface="Calibri"/>
                <a:cs typeface="Calibri"/>
                <a:sym typeface="Calibri"/>
              </a:rPr>
              <a:t>Providers identify which patients on their schedule are strongly recommended to have an in person visit, all other visits default to virtual</a:t>
            </a:r>
            <a:endParaRPr lang="en-US" sz="1800" b="0" i="0" u="none" strike="noStrike" cap="none" dirty="0">
              <a:solidFill>
                <a:srgbClr val="000000"/>
              </a:solidFill>
              <a:latin typeface="Arial"/>
              <a:ea typeface="Arial"/>
              <a:cs typeface="Arial"/>
              <a:sym typeface="Arial"/>
            </a:endParaRPr>
          </a:p>
          <a:p>
            <a:pPr marL="228600" marR="0" lvl="0" indent="-228600" algn="l" rtl="0">
              <a:lnSpc>
                <a:spcPct val="70000"/>
              </a:lnSpc>
              <a:spcBef>
                <a:spcPts val="1000"/>
              </a:spcBef>
              <a:spcAft>
                <a:spcPts val="0"/>
              </a:spcAft>
              <a:buClr>
                <a:srgbClr val="000000"/>
              </a:buClr>
              <a:buSzPts val="1800"/>
              <a:buFont typeface="Arial"/>
              <a:buChar char="•"/>
            </a:pPr>
            <a:r>
              <a:rPr lang="en-US" sz="1800" b="0" i="0" u="none" strike="noStrike" cap="none" dirty="0">
                <a:solidFill>
                  <a:srgbClr val="000000"/>
                </a:solidFill>
                <a:latin typeface="Calibri"/>
                <a:ea typeface="Calibri"/>
                <a:cs typeface="Calibri"/>
                <a:sym typeface="Calibri"/>
              </a:rPr>
              <a:t>Patients who want to have an in person visit need to have a provider </a:t>
            </a:r>
            <a:r>
              <a:rPr lang="en-US" sz="1800" b="0" i="0" u="none" strike="noStrike" cap="none" dirty="0" err="1">
                <a:solidFill>
                  <a:srgbClr val="000000"/>
                </a:solidFill>
                <a:latin typeface="Calibri"/>
                <a:ea typeface="Calibri"/>
                <a:cs typeface="Calibri"/>
                <a:sym typeface="Calibri"/>
              </a:rPr>
              <a:t>televisit</a:t>
            </a:r>
            <a:r>
              <a:rPr lang="en-US" sz="1800" b="0" i="0" u="none" strike="noStrike" cap="none" dirty="0">
                <a:solidFill>
                  <a:srgbClr val="000000"/>
                </a:solidFill>
                <a:latin typeface="Calibri"/>
                <a:ea typeface="Calibri"/>
                <a:cs typeface="Calibri"/>
                <a:sym typeface="Calibri"/>
              </a:rPr>
              <a:t> before being approved to in person (if initial </a:t>
            </a:r>
            <a:r>
              <a:rPr lang="en-US" sz="1800" b="0" i="0" u="none" strike="noStrike" cap="none" dirty="0" err="1">
                <a:solidFill>
                  <a:srgbClr val="000000"/>
                </a:solidFill>
                <a:latin typeface="Calibri"/>
                <a:ea typeface="Calibri"/>
                <a:cs typeface="Calibri"/>
                <a:sym typeface="Calibri"/>
              </a:rPr>
              <a:t>televisit</a:t>
            </a:r>
            <a:r>
              <a:rPr lang="en-US" sz="1800" b="0" i="0" u="none" strike="noStrike" cap="none" dirty="0">
                <a:solidFill>
                  <a:srgbClr val="000000"/>
                </a:solidFill>
                <a:latin typeface="Calibri"/>
                <a:ea typeface="Calibri"/>
                <a:cs typeface="Calibri"/>
                <a:sym typeface="Calibri"/>
              </a:rPr>
              <a:t> is same day or next day depending on triage criteria); they can also speak with a nurse for approval</a:t>
            </a:r>
          </a:p>
          <a:p>
            <a:pPr marL="228600" marR="0" lvl="0" indent="-228600" algn="l" rtl="0">
              <a:lnSpc>
                <a:spcPct val="70000"/>
              </a:lnSpc>
              <a:spcBef>
                <a:spcPts val="1000"/>
              </a:spcBef>
              <a:spcAft>
                <a:spcPts val="0"/>
              </a:spcAft>
              <a:buClr>
                <a:srgbClr val="000000"/>
              </a:buClr>
              <a:buSzPts val="1800"/>
              <a:buFont typeface="Arial"/>
              <a:buChar char="•"/>
            </a:pPr>
            <a:r>
              <a:rPr lang="en-US" sz="1800" b="0" i="0" u="none" strike="noStrike" cap="none" dirty="0">
                <a:solidFill>
                  <a:srgbClr val="FF0000"/>
                </a:solidFill>
                <a:latin typeface="Calibri"/>
                <a:ea typeface="Calibri"/>
                <a:cs typeface="Calibri"/>
                <a:sym typeface="Calibri"/>
              </a:rPr>
              <a:t>Use “TELEVISIT” as the visit type </a:t>
            </a:r>
            <a:r>
              <a:rPr lang="en-US" sz="1800" dirty="0">
                <a:solidFill>
                  <a:srgbClr val="FF0000"/>
                </a:solidFill>
                <a:latin typeface="Calibri"/>
                <a:ea typeface="Calibri"/>
                <a:cs typeface="Calibri"/>
                <a:sym typeface="Calibri"/>
              </a:rPr>
              <a:t>-  this is an office visit encounter</a:t>
            </a:r>
          </a:p>
          <a:p>
            <a:pPr marL="914400" marR="0" lvl="1" indent="-342900" algn="l" rtl="0">
              <a:lnSpc>
                <a:spcPct val="70000"/>
              </a:lnSpc>
              <a:spcBef>
                <a:spcPts val="1000"/>
              </a:spcBef>
              <a:spcAft>
                <a:spcPts val="0"/>
              </a:spcAft>
              <a:buClr>
                <a:srgbClr val="FF0000"/>
              </a:buClr>
              <a:buSzPts val="1800"/>
              <a:buFont typeface="Calibri"/>
              <a:buChar char="•"/>
            </a:pPr>
            <a:r>
              <a:rPr lang="en-US" sz="1800" dirty="0">
                <a:solidFill>
                  <a:srgbClr val="FF0000"/>
                </a:solidFill>
                <a:latin typeface="Calibri"/>
                <a:ea typeface="Calibri"/>
                <a:cs typeface="Calibri"/>
                <a:sym typeface="Calibri"/>
              </a:rPr>
              <a:t>EXCEPTION: Use OBTELEVIST if booking a prenatal visit type that can be done by phone</a:t>
            </a:r>
            <a:endParaRPr sz="1800" dirty="0">
              <a:solidFill>
                <a:srgbClr val="FF0000"/>
              </a:solidFill>
              <a:latin typeface="Calibri"/>
              <a:ea typeface="Calibri"/>
              <a:cs typeface="Calibri"/>
              <a:sym typeface="Calibri"/>
            </a:endParaRPr>
          </a:p>
          <a:p>
            <a:pPr marL="228600" marR="0" lvl="0" indent="-228600" algn="l" rtl="0">
              <a:lnSpc>
                <a:spcPct val="70000"/>
              </a:lnSpc>
              <a:spcBef>
                <a:spcPts val="1000"/>
              </a:spcBef>
              <a:spcAft>
                <a:spcPts val="0"/>
              </a:spcAft>
              <a:buSzPts val="1800"/>
              <a:buFont typeface="Calibri"/>
              <a:buChar char="•"/>
            </a:pPr>
            <a:r>
              <a:rPr lang="en-US" sz="1800" dirty="0">
                <a:latin typeface="Calibri"/>
                <a:ea typeface="Calibri"/>
                <a:cs typeface="Calibri"/>
                <a:sym typeface="Calibri"/>
              </a:rPr>
              <a:t>Add “TELEVISIT” visit type to the DAR</a:t>
            </a:r>
            <a:endParaRPr sz="1800" dirty="0">
              <a:latin typeface="Calibri"/>
              <a:ea typeface="Calibri"/>
              <a:cs typeface="Calibri"/>
              <a:sym typeface="Calibri"/>
            </a:endParaRPr>
          </a:p>
          <a:p>
            <a:pPr marL="228600" marR="0" lvl="0" indent="-228600" algn="l" rtl="0">
              <a:lnSpc>
                <a:spcPct val="70000"/>
              </a:lnSpc>
              <a:spcBef>
                <a:spcPts val="100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Let patient know that the provider will call w/in 30 minutes of start of appointment </a:t>
            </a:r>
            <a:endParaRPr sz="1800" b="0" i="0" u="none" strike="noStrike" cap="none" dirty="0">
              <a:solidFill>
                <a:srgbClr val="000000"/>
              </a:solidFill>
              <a:latin typeface="Arial"/>
              <a:ea typeface="Arial"/>
              <a:cs typeface="Arial"/>
              <a:sym typeface="Arial"/>
            </a:endParaRPr>
          </a:p>
          <a:p>
            <a:pPr marL="228600" marR="0" lvl="0" indent="-228600" algn="l" rtl="0">
              <a:lnSpc>
                <a:spcPct val="70000"/>
              </a:lnSpc>
              <a:spcBef>
                <a:spcPts val="1000"/>
              </a:spcBef>
              <a:spcAft>
                <a:spcPts val="0"/>
              </a:spcAft>
              <a:buClr>
                <a:schemeClr val="dk1"/>
              </a:buClr>
              <a:buSzPts val="1800"/>
              <a:buFont typeface="Arial"/>
              <a:buChar char="•"/>
            </a:pPr>
            <a:r>
              <a:rPr lang="en-US" sz="1800" dirty="0">
                <a:solidFill>
                  <a:srgbClr val="FF0000"/>
                </a:solidFill>
                <a:latin typeface="Calibri"/>
                <a:ea typeface="Calibri"/>
                <a:cs typeface="Calibri"/>
                <a:sym typeface="Calibri"/>
              </a:rPr>
              <a:t>Patient’s must be “ARRIVED” </a:t>
            </a:r>
            <a:r>
              <a:rPr lang="en-US" sz="1800" b="0" i="0" u="none" strike="noStrike" cap="none" dirty="0">
                <a:solidFill>
                  <a:srgbClr val="FF0000"/>
                </a:solidFill>
                <a:latin typeface="Calibri"/>
                <a:ea typeface="Calibri"/>
                <a:cs typeface="Calibri"/>
                <a:sym typeface="Calibri"/>
              </a:rPr>
              <a:t>by staff</a:t>
            </a:r>
            <a:r>
              <a:rPr lang="en-US" sz="1800" dirty="0">
                <a:solidFill>
                  <a:srgbClr val="FF0000"/>
                </a:solidFill>
                <a:latin typeface="Calibri"/>
                <a:ea typeface="Calibri"/>
                <a:cs typeface="Calibri"/>
                <a:sym typeface="Calibri"/>
              </a:rPr>
              <a:t>. </a:t>
            </a:r>
            <a:r>
              <a:rPr lang="en-US" sz="1800" dirty="0">
                <a:solidFill>
                  <a:schemeClr val="dk1"/>
                </a:solidFill>
                <a:latin typeface="Calibri"/>
                <a:ea typeface="Calibri"/>
                <a:cs typeface="Calibri"/>
                <a:sym typeface="Calibri"/>
              </a:rPr>
              <a:t>If the patient isn’t arrived the provider won't be able to document. </a:t>
            </a:r>
            <a:endParaRPr sz="1800" dirty="0">
              <a:solidFill>
                <a:schemeClr val="dk1"/>
              </a:solidFill>
              <a:latin typeface="Calibri"/>
              <a:ea typeface="Calibri"/>
              <a:cs typeface="Calibri"/>
              <a:sym typeface="Calibri"/>
            </a:endParaRPr>
          </a:p>
          <a:p>
            <a:pPr marL="914400" marR="0" lvl="1" indent="-342900" algn="l" rtl="0">
              <a:lnSpc>
                <a:spcPct val="70000"/>
              </a:lnSpc>
              <a:spcBef>
                <a:spcPts val="1000"/>
              </a:spcBef>
              <a:spcAft>
                <a:spcPts val="0"/>
              </a:spcAft>
              <a:buClr>
                <a:srgbClr val="FF0000"/>
              </a:buClr>
              <a:buSzPts val="1800"/>
              <a:buFont typeface="Calibri"/>
              <a:buChar char="•"/>
            </a:pPr>
            <a:r>
              <a:rPr lang="en-US" sz="1800" dirty="0">
                <a:solidFill>
                  <a:srgbClr val="FF0000"/>
                </a:solidFill>
                <a:latin typeface="Calibri"/>
                <a:ea typeface="Calibri"/>
                <a:cs typeface="Calibri"/>
                <a:sym typeface="Calibri"/>
              </a:rPr>
              <a:t>Staff must create a HAR and run RTE during check in</a:t>
            </a:r>
            <a:endParaRPr sz="1800" dirty="0">
              <a:solidFill>
                <a:srgbClr val="FF0000"/>
              </a:solidFill>
              <a:latin typeface="Calibri"/>
              <a:ea typeface="Calibri"/>
              <a:cs typeface="Calibri"/>
              <a:sym typeface="Calibri"/>
            </a:endParaRPr>
          </a:p>
          <a:p>
            <a:pPr marL="228600" marR="0" lvl="0" indent="-228600" algn="l" rtl="0">
              <a:lnSpc>
                <a:spcPct val="70000"/>
              </a:lnSpc>
              <a:spcBef>
                <a:spcPts val="100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Provider uses TELEVISIT Template </a:t>
            </a:r>
            <a:endParaRPr sz="1800" dirty="0">
              <a:solidFill>
                <a:schemeClr val="dk1"/>
              </a:solidFill>
              <a:latin typeface="Calibri"/>
              <a:ea typeface="Calibri"/>
              <a:cs typeface="Calibri"/>
              <a:sym typeface="Calibri"/>
            </a:endParaRPr>
          </a:p>
          <a:p>
            <a:pPr marL="228600" marR="0" lvl="0" indent="-228600" algn="l" rtl="0">
              <a:lnSpc>
                <a:spcPct val="70000"/>
              </a:lnSpc>
              <a:spcBef>
                <a:spcPts val="100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At the start of the visit, whoev</a:t>
            </a:r>
            <a:r>
              <a:rPr lang="en-US" sz="1800" dirty="0">
                <a:solidFill>
                  <a:schemeClr val="dk1"/>
                </a:solidFill>
                <a:latin typeface="Calibri"/>
                <a:ea typeface="Calibri"/>
                <a:cs typeface="Calibri"/>
                <a:sym typeface="Calibri"/>
              </a:rPr>
              <a:t>er initiates the call (</a:t>
            </a:r>
            <a:r>
              <a:rPr lang="en-US" sz="1800" b="0" i="0" u="none" strike="noStrike" cap="none" dirty="0">
                <a:solidFill>
                  <a:schemeClr val="dk1"/>
                </a:solidFill>
                <a:latin typeface="Calibri"/>
                <a:ea typeface="Calibri"/>
                <a:cs typeface="Calibri"/>
                <a:sym typeface="Calibri"/>
              </a:rPr>
              <a:t>MA/PARII and/or Provider) must use the </a:t>
            </a:r>
            <a:r>
              <a:rPr lang="en-US" sz="1800" b="0" i="0" u="none" strike="noStrike" cap="none" dirty="0" err="1">
                <a:solidFill>
                  <a:schemeClr val="dk1"/>
                </a:solidFill>
                <a:latin typeface="Calibri"/>
                <a:ea typeface="Calibri"/>
                <a:cs typeface="Calibri"/>
                <a:sym typeface="Calibri"/>
              </a:rPr>
              <a:t>televisit</a:t>
            </a:r>
            <a:r>
              <a:rPr lang="en-US" sz="1800" b="0" i="0" u="none" strike="noStrike" cap="none" dirty="0">
                <a:solidFill>
                  <a:schemeClr val="dk1"/>
                </a:solidFill>
                <a:latin typeface="Calibri"/>
                <a:ea typeface="Calibri"/>
                <a:cs typeface="Calibri"/>
                <a:sym typeface="Calibri"/>
              </a:rPr>
              <a:t> </a:t>
            </a:r>
            <a:r>
              <a:rPr lang="en-US" sz="1800" b="0" i="0" u="none" strike="noStrike" cap="none" dirty="0" err="1">
                <a:solidFill>
                  <a:schemeClr val="dk1"/>
                </a:solidFill>
                <a:latin typeface="Calibri"/>
                <a:ea typeface="Calibri"/>
                <a:cs typeface="Calibri"/>
                <a:sym typeface="Calibri"/>
              </a:rPr>
              <a:t>smartphrase</a:t>
            </a:r>
            <a:r>
              <a:rPr lang="en-US" sz="1800" b="0" i="0" u="none" strike="noStrike" cap="none" dirty="0">
                <a:solidFill>
                  <a:schemeClr val="dk1"/>
                </a:solidFill>
                <a:latin typeface="Calibri"/>
                <a:ea typeface="Calibri"/>
                <a:cs typeface="Calibri"/>
                <a:sym typeface="Calibri"/>
              </a:rPr>
              <a:t> to confirm identity and location of the patient and provider</a:t>
            </a:r>
            <a:endParaRPr sz="1800" b="0" i="0" u="none" strike="noStrike" cap="none" dirty="0">
              <a:solidFill>
                <a:schemeClr val="dk1"/>
              </a:solidFill>
              <a:latin typeface="Calibri"/>
              <a:ea typeface="Calibri"/>
              <a:cs typeface="Calibri"/>
              <a:sym typeface="Calibri"/>
            </a:endParaRPr>
          </a:p>
          <a:p>
            <a:pPr marL="228600" marR="0" lvl="0" indent="-228600" algn="l" rtl="0">
              <a:lnSpc>
                <a:spcPct val="70000"/>
              </a:lnSpc>
              <a:spcBef>
                <a:spcPts val="100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Reconciliation of the appointments in the DAR happens the following morning by the PMR</a:t>
            </a:r>
            <a:r>
              <a:rPr lang="en-US" sz="1800" dirty="0">
                <a:solidFill>
                  <a:schemeClr val="dk1"/>
                </a:solidFill>
                <a:latin typeface="Calibri"/>
                <a:ea typeface="Calibri"/>
                <a:cs typeface="Calibri"/>
                <a:sym typeface="Calibri"/>
              </a:rPr>
              <a:t>. </a:t>
            </a:r>
            <a:endParaRPr sz="1800" dirty="0">
              <a:solidFill>
                <a:schemeClr val="dk1"/>
              </a:solidFill>
              <a:latin typeface="Calibri"/>
              <a:ea typeface="Calibri"/>
              <a:cs typeface="Calibri"/>
              <a:sym typeface="Calibri"/>
            </a:endParaRPr>
          </a:p>
          <a:p>
            <a:pPr marL="228600" marR="0" lvl="0" indent="-228600" algn="l" rtl="0">
              <a:lnSpc>
                <a:spcPct val="70000"/>
              </a:lnSpc>
              <a:spcBef>
                <a:spcPts val="1000"/>
              </a:spcBef>
              <a:spcAft>
                <a:spcPts val="0"/>
              </a:spcAft>
              <a:buClr>
                <a:schemeClr val="dk1"/>
              </a:buClr>
              <a:buSzPts val="1800"/>
              <a:buFont typeface="Calibri"/>
              <a:buChar char="•"/>
            </a:pPr>
            <a:r>
              <a:rPr lang="en-US" sz="1800" dirty="0">
                <a:solidFill>
                  <a:schemeClr val="dk1"/>
                </a:solidFill>
                <a:latin typeface="Calibri"/>
                <a:ea typeface="Calibri"/>
                <a:cs typeface="Calibri"/>
                <a:sym typeface="Calibri"/>
              </a:rPr>
              <a:t>Scheduled TELEVISITS that do not occur are marked “left w/o being seen“ and the encounter is closed by the provider</a:t>
            </a:r>
            <a:endParaRPr sz="1800" dirty="0">
              <a:solidFill>
                <a:schemeClr val="dk1"/>
              </a:solidFill>
              <a:latin typeface="Calibri"/>
              <a:ea typeface="Calibri"/>
              <a:cs typeface="Calibri"/>
              <a:sym typeface="Calibri"/>
            </a:endParaRPr>
          </a:p>
        </p:txBody>
      </p:sp>
      <p:sp>
        <p:nvSpPr>
          <p:cNvPr id="125" name="Google Shape;125;p18"/>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6</a:t>
            </a:fld>
            <a:endParaRPr/>
          </a:p>
        </p:txBody>
      </p:sp>
      <p:sp>
        <p:nvSpPr>
          <p:cNvPr id="132" name="Google Shape;132;p19"/>
          <p:cNvSpPr txBox="1">
            <a:spLocks noGrp="1"/>
          </p:cNvSpPr>
          <p:nvPr>
            <p:ph type="title"/>
          </p:nvPr>
        </p:nvSpPr>
        <p:spPr>
          <a:xfrm>
            <a:off x="588020" y="2152260"/>
            <a:ext cx="78867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TELEVISIT GUIDELINES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41"/>
          <p:cNvSpPr txBox="1">
            <a:spLocks noGrp="1"/>
          </p:cNvSpPr>
          <p:nvPr>
            <p:ph type="title"/>
          </p:nvPr>
        </p:nvSpPr>
        <p:spPr>
          <a:xfrm>
            <a:off x="2840395" y="350684"/>
            <a:ext cx="4770227" cy="725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2400" dirty="0"/>
              <a:t>Scheduling Incoming TELEVISITS</a:t>
            </a:r>
            <a:endParaRPr sz="2400" dirty="0"/>
          </a:p>
        </p:txBody>
      </p:sp>
      <p:sp>
        <p:nvSpPr>
          <p:cNvPr id="343" name="Google Shape;343;p41"/>
          <p:cNvSpPr txBox="1"/>
          <p:nvPr/>
        </p:nvSpPr>
        <p:spPr>
          <a:xfrm>
            <a:off x="369700" y="1296550"/>
            <a:ext cx="8204400" cy="1173000"/>
          </a:xfrm>
          <a:prstGeom prst="rect">
            <a:avLst/>
          </a:prstGeom>
          <a:noFill/>
          <a:ln>
            <a:noFill/>
          </a:ln>
        </p:spPr>
        <p:txBody>
          <a:bodyPr spcFirstLastPara="1" wrap="square" lIns="91425" tIns="45700" rIns="91425" bIns="45700" anchor="t" anchorCtr="0">
            <a:noAutofit/>
          </a:bodyPr>
          <a:lstStyle/>
          <a:p>
            <a:pPr marL="457200" lvl="0" indent="-317500" algn="l" rtl="0">
              <a:lnSpc>
                <a:spcPct val="115000"/>
              </a:lnSpc>
              <a:spcBef>
                <a:spcPts val="0"/>
              </a:spcBef>
              <a:spcAft>
                <a:spcPts val="0"/>
              </a:spcAft>
              <a:buClr>
                <a:srgbClr val="FF0000"/>
              </a:buClr>
              <a:buSzPts val="1400"/>
              <a:buChar char="●"/>
            </a:pPr>
            <a:r>
              <a:rPr lang="en-US" b="1" dirty="0">
                <a:solidFill>
                  <a:srgbClr val="FF0000"/>
                </a:solidFill>
              </a:rPr>
              <a:t>ALL VISITS SHOULD BE PRE-SCREENED USING RED FLAG CRITERIA &amp; INFECTIOUS DISEASE PROTOCOL</a:t>
            </a:r>
            <a:endParaRPr b="1" dirty="0">
              <a:solidFill>
                <a:srgbClr val="FF0000"/>
              </a:solidFill>
            </a:endParaRPr>
          </a:p>
          <a:p>
            <a:pPr marL="457200" lvl="0" indent="-317500" algn="l" rtl="0">
              <a:lnSpc>
                <a:spcPct val="115000"/>
              </a:lnSpc>
              <a:spcBef>
                <a:spcPts val="0"/>
              </a:spcBef>
              <a:spcAft>
                <a:spcPts val="0"/>
              </a:spcAft>
              <a:buSzPts val="1400"/>
              <a:buChar char="●"/>
            </a:pPr>
            <a:r>
              <a:rPr lang="en-US" dirty="0"/>
              <a:t>Staff follows criteria to invite patients to have a </a:t>
            </a:r>
            <a:r>
              <a:rPr lang="en-US" dirty="0" err="1"/>
              <a:t>televisit</a:t>
            </a:r>
            <a:endParaRPr dirty="0"/>
          </a:p>
          <a:p>
            <a:pPr marL="457200" lvl="0" indent="-317500" algn="l" rtl="0">
              <a:lnSpc>
                <a:spcPct val="115000"/>
              </a:lnSpc>
              <a:spcBef>
                <a:spcPts val="0"/>
              </a:spcBef>
              <a:spcAft>
                <a:spcPts val="0"/>
              </a:spcAft>
              <a:buSzPts val="1400"/>
              <a:buChar char="●"/>
            </a:pPr>
            <a:r>
              <a:rPr lang="en-US" b="1" dirty="0"/>
              <a:t>If in doubt staff route to RN triage </a:t>
            </a:r>
            <a:endParaRPr b="1" dirty="0"/>
          </a:p>
          <a:p>
            <a:pPr marL="0" lvl="0" indent="0" algn="ctr" rtl="0">
              <a:lnSpc>
                <a:spcPct val="115000"/>
              </a:lnSpc>
              <a:spcBef>
                <a:spcPts val="0"/>
              </a:spcBef>
              <a:spcAft>
                <a:spcPts val="0"/>
              </a:spcAft>
              <a:buClr>
                <a:schemeClr val="dk1"/>
              </a:buClr>
              <a:buSzPts val="1100"/>
              <a:buFont typeface="Arial"/>
              <a:buNone/>
            </a:pPr>
            <a:endParaRPr b="1" dirty="0">
              <a:solidFill>
                <a:srgbClr val="FF0000"/>
              </a:solidFill>
            </a:endParaRPr>
          </a:p>
          <a:p>
            <a:pPr marL="0" marR="0" lvl="0" indent="0" algn="l" rtl="0">
              <a:lnSpc>
                <a:spcPct val="100000"/>
              </a:lnSpc>
              <a:spcBef>
                <a:spcPts val="0"/>
              </a:spcBef>
              <a:spcAft>
                <a:spcPts val="0"/>
              </a:spcAft>
              <a:buClr>
                <a:srgbClr val="000000"/>
              </a:buClr>
              <a:buSzPts val="1800"/>
              <a:buFont typeface="Arial"/>
              <a:buNone/>
            </a:pPr>
            <a:endParaRPr b="1" dirty="0">
              <a:solidFill>
                <a:schemeClr val="dk1"/>
              </a:solidFill>
              <a:latin typeface="Calibri"/>
              <a:ea typeface="Calibri"/>
              <a:cs typeface="Calibri"/>
              <a:sym typeface="Calibri"/>
            </a:endParaRPr>
          </a:p>
          <a:p>
            <a:pPr marL="914400" marR="0" lvl="1" indent="-317500" algn="l" rtl="0">
              <a:lnSpc>
                <a:spcPct val="100000"/>
              </a:lnSpc>
              <a:spcBef>
                <a:spcPts val="0"/>
              </a:spcBef>
              <a:spcAft>
                <a:spcPts val="0"/>
              </a:spcAft>
              <a:buClr>
                <a:schemeClr val="dk1"/>
              </a:buClr>
              <a:buSzPts val="1400"/>
              <a:buFont typeface="Calibri"/>
              <a:buChar char="○"/>
            </a:pPr>
            <a:endParaRPr dirty="0">
              <a:solidFill>
                <a:schemeClr val="dk1"/>
              </a:solidFill>
              <a:latin typeface="Calibri"/>
              <a:ea typeface="Calibri"/>
              <a:cs typeface="Calibri"/>
              <a:sym typeface="Calibri"/>
            </a:endParaRPr>
          </a:p>
        </p:txBody>
      </p:sp>
      <p:graphicFrame>
        <p:nvGraphicFramePr>
          <p:cNvPr id="344" name="Google Shape;344;p41"/>
          <p:cNvGraphicFramePr/>
          <p:nvPr>
            <p:extLst>
              <p:ext uri="{D42A27DB-BD31-4B8C-83A1-F6EECF244321}">
                <p14:modId xmlns:p14="http://schemas.microsoft.com/office/powerpoint/2010/main" val="3727224725"/>
              </p:ext>
            </p:extLst>
          </p:nvPr>
        </p:nvGraphicFramePr>
        <p:xfrm>
          <a:off x="306500" y="2577475"/>
          <a:ext cx="8531000" cy="3966341"/>
        </p:xfrm>
        <a:graphic>
          <a:graphicData uri="http://schemas.openxmlformats.org/drawingml/2006/table">
            <a:tbl>
              <a:tblPr>
                <a:noFill/>
                <a:tableStyleId>{DF96A2E8-41C3-4E68-B255-7FE16F5A429F}</a:tableStyleId>
              </a:tblPr>
              <a:tblGrid>
                <a:gridCol w="4265500">
                  <a:extLst>
                    <a:ext uri="{9D8B030D-6E8A-4147-A177-3AD203B41FA5}">
                      <a16:colId xmlns:a16="http://schemas.microsoft.com/office/drawing/2014/main" val="20000"/>
                    </a:ext>
                  </a:extLst>
                </a:gridCol>
                <a:gridCol w="4265500">
                  <a:extLst>
                    <a:ext uri="{9D8B030D-6E8A-4147-A177-3AD203B41FA5}">
                      <a16:colId xmlns:a16="http://schemas.microsoft.com/office/drawing/2014/main" val="20001"/>
                    </a:ext>
                  </a:extLst>
                </a:gridCol>
              </a:tblGrid>
              <a:tr h="491775">
                <a:tc>
                  <a:txBody>
                    <a:bodyPr/>
                    <a:lstStyle/>
                    <a:p>
                      <a:pPr marL="0" lvl="0" indent="0" algn="l" rtl="0">
                        <a:spcBef>
                          <a:spcPts val="0"/>
                        </a:spcBef>
                        <a:spcAft>
                          <a:spcPts val="0"/>
                        </a:spcAft>
                        <a:buNone/>
                      </a:pPr>
                      <a:r>
                        <a:rPr lang="en-US">
                          <a:latin typeface="Calibri"/>
                          <a:ea typeface="Calibri"/>
                          <a:cs typeface="Calibri"/>
                          <a:sym typeface="Calibri"/>
                        </a:rPr>
                        <a:t>Schedule TELEVISIT if appointment available per protocol</a:t>
                      </a:r>
                      <a:endParaRPr>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800">
                          <a:latin typeface="Calibri"/>
                          <a:ea typeface="Calibri"/>
                          <a:cs typeface="Calibri"/>
                          <a:sym typeface="Calibri"/>
                        </a:rPr>
                        <a:t>Do not schedule a TELEVISIT*</a:t>
                      </a:r>
                      <a:endParaRPr sz="1800">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3127825">
                <a:tc>
                  <a:txBody>
                    <a:bodyPr/>
                    <a:lstStyle/>
                    <a:p>
                      <a:pPr marL="457200" lvl="0" indent="-317500" algn="l" rtl="0">
                        <a:lnSpc>
                          <a:spcPct val="115000"/>
                        </a:lnSpc>
                        <a:spcBef>
                          <a:spcPts val="0"/>
                        </a:spcBef>
                        <a:spcAft>
                          <a:spcPts val="0"/>
                        </a:spcAft>
                        <a:buClr>
                          <a:schemeClr val="dk1"/>
                        </a:buClr>
                        <a:buSzPts val="1400"/>
                        <a:buChar char="●"/>
                      </a:pPr>
                      <a:r>
                        <a:rPr lang="en-US" dirty="0">
                          <a:solidFill>
                            <a:schemeClr val="dk1"/>
                          </a:solidFill>
                        </a:rPr>
                        <a:t>Any patients over the age of 60 (for any issue other than red flag criteria or infectious disease protocol)*</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Chronic Care</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Mental Health issues</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Infectious (non-sick)</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Establish care/ New </a:t>
                      </a:r>
                      <a:r>
                        <a:rPr lang="en-US" dirty="0" err="1">
                          <a:solidFill>
                            <a:schemeClr val="dk1"/>
                          </a:solidFill>
                        </a:rPr>
                        <a:t>pt</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Routine postpartum</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Suboxone</a:t>
                      </a:r>
                      <a:endParaRPr dirty="0">
                        <a:solidFill>
                          <a:schemeClr val="dk1"/>
                        </a:solidFill>
                      </a:endParaRPr>
                    </a:p>
                    <a:p>
                      <a:pPr marL="457200" lvl="0" indent="0" algn="l" rtl="0">
                        <a:lnSpc>
                          <a:spcPct val="115000"/>
                        </a:lnSpc>
                        <a:spcBef>
                          <a:spcPts val="0"/>
                        </a:spcBef>
                        <a:spcAft>
                          <a:spcPts val="0"/>
                        </a:spcAft>
                        <a:buNone/>
                      </a:pPr>
                      <a:endParaRPr lang="en-US" sz="1200" dirty="0">
                        <a:solidFill>
                          <a:schemeClr val="dk1"/>
                        </a:solidFill>
                        <a:latin typeface="Calibri"/>
                        <a:ea typeface="Calibri"/>
                        <a:cs typeface="Calibri"/>
                        <a:sym typeface="Calibri"/>
                      </a:endParaRPr>
                    </a:p>
                    <a:p>
                      <a:pPr marL="457200" lvl="0" indent="0" algn="l" rtl="0">
                        <a:lnSpc>
                          <a:spcPct val="115000"/>
                        </a:lnSpc>
                        <a:spcBef>
                          <a:spcPts val="0"/>
                        </a:spcBef>
                        <a:spcAft>
                          <a:spcPts val="0"/>
                        </a:spcAft>
                        <a:buNone/>
                      </a:pPr>
                      <a:endParaRPr lang="en-US" sz="1400" dirty="0">
                        <a:solidFill>
                          <a:schemeClr val="dk1"/>
                        </a:solidFill>
                        <a:latin typeface="Calibri"/>
                        <a:ea typeface="Calibri"/>
                        <a:cs typeface="Calibri"/>
                        <a:sym typeface="Calibri"/>
                      </a:endParaRPr>
                    </a:p>
                    <a:p>
                      <a:pPr marL="457200" lvl="0" indent="0" algn="l" rtl="0">
                        <a:lnSpc>
                          <a:spcPct val="115000"/>
                        </a:lnSpc>
                        <a:spcBef>
                          <a:spcPts val="0"/>
                        </a:spcBef>
                        <a:spcAft>
                          <a:spcPts val="0"/>
                        </a:spcAft>
                        <a:buNone/>
                      </a:pPr>
                      <a:r>
                        <a:rPr lang="en-US" sz="1400" dirty="0">
                          <a:solidFill>
                            <a:schemeClr val="dk1"/>
                          </a:solidFill>
                          <a:latin typeface="Calibri"/>
                          <a:ea typeface="Calibri"/>
                          <a:cs typeface="Calibri"/>
                          <a:sym typeface="Calibri"/>
                        </a:rPr>
                        <a:t>*Send all infectious disease suspected illness to respiratory clinic using the RN triage line</a:t>
                      </a:r>
                      <a:endParaRPr sz="1400" dirty="0">
                        <a:solidFill>
                          <a:schemeClr val="dk1"/>
                        </a:solidFill>
                        <a:latin typeface="Calibri"/>
                        <a:ea typeface="Calibri"/>
                        <a:cs typeface="Calibri"/>
                        <a:sym typeface="Calibri"/>
                      </a:endParaRPr>
                    </a:p>
                  </a:txBody>
                  <a:tcPr marL="91425" marR="91425" marT="91425" marB="91425"/>
                </a:tc>
                <a:tc>
                  <a:txBody>
                    <a:bodyPr/>
                    <a:lstStyle/>
                    <a:p>
                      <a:pPr marL="457200" lvl="0" indent="-317500" algn="l" rtl="0">
                        <a:lnSpc>
                          <a:spcPct val="115000"/>
                        </a:lnSpc>
                        <a:spcBef>
                          <a:spcPts val="0"/>
                        </a:spcBef>
                        <a:spcAft>
                          <a:spcPts val="0"/>
                        </a:spcAft>
                        <a:buClr>
                          <a:schemeClr val="dk1"/>
                        </a:buClr>
                        <a:buSzPts val="1400"/>
                        <a:buChar char="●"/>
                      </a:pPr>
                      <a:r>
                        <a:rPr lang="en-US" dirty="0">
                          <a:solidFill>
                            <a:schemeClr val="dk1"/>
                          </a:solidFill>
                        </a:rPr>
                        <a:t>New patient w/ acute issue</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Severe mental health management</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Narcotic Rx needed</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Complete physical exam &amp; WCC (if pts insists on a visit/declines cancellation)</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Infectious w/ acute issue (afternoon appt)</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Non-infectious w/ acute issue (morning appt)</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US" dirty="0">
                          <a:solidFill>
                            <a:schemeClr val="dk1"/>
                          </a:solidFill>
                        </a:rPr>
                        <a:t>Postpartum w/ BP issues (pre-identified by the practice and indicated in appt notes)</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b="1" u="sng" dirty="0">
                          <a:solidFill>
                            <a:schemeClr val="dk1"/>
                          </a:solidFill>
                          <a:latin typeface="Calibri"/>
                          <a:ea typeface="Calibri"/>
                          <a:cs typeface="Calibri"/>
                          <a:sym typeface="Calibri"/>
                        </a:rPr>
                        <a:t> </a:t>
                      </a:r>
                      <a:endParaRPr b="1" u="sng" dirty="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dirty="0">
                          <a:solidFill>
                            <a:schemeClr val="dk1"/>
                          </a:solidFill>
                        </a:rPr>
                        <a:t>*Must be approved by a provider or nurse using a red dot on the schedule</a:t>
                      </a:r>
                      <a:endParaRPr dirty="0">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bl>
          </a:graphicData>
        </a:graphic>
      </p:graphicFrame>
      <p:sp>
        <p:nvSpPr>
          <p:cNvPr id="346" name="Google Shape;346;p41"/>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42"/>
          <p:cNvSpPr txBox="1">
            <a:spLocks noGrp="1"/>
          </p:cNvSpPr>
          <p:nvPr>
            <p:ph type="title"/>
          </p:nvPr>
        </p:nvSpPr>
        <p:spPr>
          <a:xfrm>
            <a:off x="971225" y="938180"/>
            <a:ext cx="7499700" cy="725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000" dirty="0"/>
              <a:t>Rebooking Guidance</a:t>
            </a:r>
            <a:endParaRPr sz="3000" dirty="0"/>
          </a:p>
        </p:txBody>
      </p:sp>
      <p:graphicFrame>
        <p:nvGraphicFramePr>
          <p:cNvPr id="354" name="Google Shape;354;p42"/>
          <p:cNvGraphicFramePr/>
          <p:nvPr>
            <p:extLst>
              <p:ext uri="{D42A27DB-BD31-4B8C-83A1-F6EECF244321}">
                <p14:modId xmlns:p14="http://schemas.microsoft.com/office/powerpoint/2010/main" val="152101219"/>
              </p:ext>
            </p:extLst>
          </p:nvPr>
        </p:nvGraphicFramePr>
        <p:xfrm>
          <a:off x="450166" y="2122100"/>
          <a:ext cx="8291284" cy="3317210"/>
        </p:xfrm>
        <a:graphic>
          <a:graphicData uri="http://schemas.openxmlformats.org/drawingml/2006/table">
            <a:tbl>
              <a:tblPr>
                <a:noFill/>
                <a:tableStyleId>{DF96A2E8-41C3-4E68-B255-7FE16F5A429F}</a:tableStyleId>
              </a:tblPr>
              <a:tblGrid>
                <a:gridCol w="4145642">
                  <a:extLst>
                    <a:ext uri="{9D8B030D-6E8A-4147-A177-3AD203B41FA5}">
                      <a16:colId xmlns:a16="http://schemas.microsoft.com/office/drawing/2014/main" val="20000"/>
                    </a:ext>
                  </a:extLst>
                </a:gridCol>
                <a:gridCol w="4145642">
                  <a:extLst>
                    <a:ext uri="{9D8B030D-6E8A-4147-A177-3AD203B41FA5}">
                      <a16:colId xmlns:a16="http://schemas.microsoft.com/office/drawing/2014/main" val="20001"/>
                    </a:ext>
                  </a:extLst>
                </a:gridCol>
              </a:tblGrid>
              <a:tr h="381000">
                <a:tc>
                  <a:txBody>
                    <a:bodyPr/>
                    <a:lstStyle/>
                    <a:p>
                      <a:pPr marL="0" lvl="0" indent="0" algn="l" rtl="0">
                        <a:lnSpc>
                          <a:spcPct val="115000"/>
                        </a:lnSpc>
                        <a:spcBef>
                          <a:spcPts val="0"/>
                        </a:spcBef>
                        <a:spcAft>
                          <a:spcPts val="0"/>
                        </a:spcAft>
                        <a:buClr>
                          <a:schemeClr val="dk1"/>
                        </a:buClr>
                        <a:buSzPts val="1100"/>
                        <a:buFont typeface="Arial"/>
                        <a:buNone/>
                      </a:pPr>
                      <a:r>
                        <a:rPr lang="en-US" sz="1800" u="sng" dirty="0">
                          <a:solidFill>
                            <a:schemeClr val="dk1"/>
                          </a:solidFill>
                          <a:latin typeface="Calibri"/>
                          <a:ea typeface="Calibri"/>
                          <a:cs typeface="Calibri"/>
                          <a:sym typeface="Calibri"/>
                        </a:rPr>
                        <a:t>Do not rebook these patients:</a:t>
                      </a:r>
                      <a:endParaRPr sz="1800" u="sng" dirty="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sz="1800" dirty="0">
                          <a:solidFill>
                            <a:schemeClr val="dk1"/>
                          </a:solidFill>
                          <a:latin typeface="Calibri"/>
                          <a:ea typeface="Calibri"/>
                          <a:cs typeface="Calibri"/>
                          <a:sym typeface="Calibri"/>
                        </a:rPr>
                        <a:t>Keep face to face appointments (morning appt for “well” visits)</a:t>
                      </a:r>
                      <a:endParaRPr sz="1800" dirty="0">
                        <a:solidFill>
                          <a:schemeClr val="dk1"/>
                        </a:solidFill>
                        <a:latin typeface="Calibri"/>
                        <a:ea typeface="Calibri"/>
                        <a:cs typeface="Calibri"/>
                        <a:sym typeface="Calibri"/>
                      </a:endParaRPr>
                    </a:p>
                    <a:p>
                      <a:pPr marL="457200" lvl="0" indent="-342900" algn="just" rtl="0">
                        <a:lnSpc>
                          <a:spcPct val="115000"/>
                        </a:lnSpc>
                        <a:spcBef>
                          <a:spcPts val="0"/>
                        </a:spcBef>
                        <a:spcAft>
                          <a:spcPts val="0"/>
                        </a:spcAft>
                        <a:buClr>
                          <a:schemeClr val="dk1"/>
                        </a:buClr>
                        <a:buSzPts val="1800"/>
                        <a:buFont typeface="Calibri"/>
                        <a:buChar char="●"/>
                      </a:pPr>
                      <a:r>
                        <a:rPr lang="en-US" sz="1800" dirty="0">
                          <a:solidFill>
                            <a:schemeClr val="dk1"/>
                          </a:solidFill>
                          <a:latin typeface="Calibri"/>
                          <a:ea typeface="Calibri"/>
                          <a:cs typeface="Calibri"/>
                          <a:sym typeface="Calibri"/>
                        </a:rPr>
                        <a:t>Children &lt; 2 years (vaccine need)</a:t>
                      </a:r>
                      <a:endParaRPr sz="1800" dirty="0">
                        <a:solidFill>
                          <a:schemeClr val="dk1"/>
                        </a:solidFill>
                        <a:latin typeface="Calibri"/>
                        <a:ea typeface="Calibri"/>
                        <a:cs typeface="Calibri"/>
                        <a:sym typeface="Calibri"/>
                      </a:endParaRPr>
                    </a:p>
                    <a:p>
                      <a:pPr marL="457200" lvl="0" indent="-342900" algn="just" rtl="0">
                        <a:lnSpc>
                          <a:spcPct val="115000"/>
                        </a:lnSpc>
                        <a:spcBef>
                          <a:spcPts val="0"/>
                        </a:spcBef>
                        <a:spcAft>
                          <a:spcPts val="0"/>
                        </a:spcAft>
                        <a:buClr>
                          <a:schemeClr val="dk1"/>
                        </a:buClr>
                        <a:buSzPts val="1800"/>
                        <a:buFont typeface="Calibri"/>
                        <a:buChar char="●"/>
                      </a:pPr>
                      <a:r>
                        <a:rPr lang="en-US" sz="1800" dirty="0">
                          <a:solidFill>
                            <a:schemeClr val="dk1"/>
                          </a:solidFill>
                          <a:latin typeface="Calibri"/>
                          <a:ea typeface="Calibri"/>
                          <a:cs typeface="Calibri"/>
                          <a:sym typeface="Calibri"/>
                        </a:rPr>
                        <a:t>Post-partum visits with a BP issue (notation by team in appt notes)</a:t>
                      </a:r>
                      <a:endParaRPr sz="1800" dirty="0">
                        <a:solidFill>
                          <a:schemeClr val="dk1"/>
                        </a:solidFill>
                        <a:latin typeface="Calibri"/>
                        <a:ea typeface="Calibri"/>
                        <a:cs typeface="Calibri"/>
                        <a:sym typeface="Calibri"/>
                      </a:endParaRPr>
                    </a:p>
                    <a:p>
                      <a:pPr marL="457200" lvl="0" indent="-342900" algn="just" rtl="0">
                        <a:lnSpc>
                          <a:spcPct val="115000"/>
                        </a:lnSpc>
                        <a:spcBef>
                          <a:spcPts val="0"/>
                        </a:spcBef>
                        <a:spcAft>
                          <a:spcPts val="0"/>
                        </a:spcAft>
                        <a:buClr>
                          <a:schemeClr val="dk1"/>
                        </a:buClr>
                        <a:buSzPts val="1800"/>
                        <a:buFont typeface="Calibri"/>
                        <a:buChar char="●"/>
                      </a:pPr>
                      <a:r>
                        <a:rPr lang="en-US" sz="1800" dirty="0">
                          <a:solidFill>
                            <a:schemeClr val="dk1"/>
                          </a:solidFill>
                          <a:latin typeface="Calibri"/>
                          <a:ea typeface="Calibri"/>
                          <a:cs typeface="Calibri"/>
                          <a:sym typeface="Calibri"/>
                        </a:rPr>
                        <a:t>Other medical necessity (as identified by the team)</a:t>
                      </a:r>
                      <a:endParaRPr sz="1800" dirty="0">
                        <a:solidFill>
                          <a:schemeClr val="dk1"/>
                        </a:solidFill>
                        <a:latin typeface="Calibri"/>
                        <a:ea typeface="Calibri"/>
                        <a:cs typeface="Calibri"/>
                        <a:sym typeface="Calibri"/>
                      </a:endParaRPr>
                    </a:p>
                    <a:p>
                      <a:pPr marL="457200" lvl="0" indent="-342900" algn="just" rtl="0">
                        <a:lnSpc>
                          <a:spcPct val="115000"/>
                        </a:lnSpc>
                        <a:spcBef>
                          <a:spcPts val="0"/>
                        </a:spcBef>
                        <a:spcAft>
                          <a:spcPts val="0"/>
                        </a:spcAft>
                        <a:buClr>
                          <a:schemeClr val="dk1"/>
                        </a:buClr>
                        <a:buSzPts val="1800"/>
                        <a:buFont typeface="Calibri"/>
                        <a:buChar char="●"/>
                      </a:pPr>
                      <a:r>
                        <a:rPr lang="en-US" sz="1800" dirty="0">
                          <a:solidFill>
                            <a:schemeClr val="dk1"/>
                          </a:solidFill>
                          <a:latin typeface="Calibri"/>
                          <a:ea typeface="Calibri"/>
                          <a:cs typeface="Calibri"/>
                          <a:sym typeface="Calibri"/>
                        </a:rPr>
                        <a:t>Frail new patient visits no acute illness (by provider approval)</a:t>
                      </a:r>
                      <a:endParaRPr dirty="0"/>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r>
                        <a:rPr lang="en-US" sz="1800" u="sng" dirty="0">
                          <a:solidFill>
                            <a:schemeClr val="dk1"/>
                          </a:solidFill>
                          <a:latin typeface="Calibri"/>
                          <a:ea typeface="Calibri"/>
                          <a:cs typeface="Calibri"/>
                          <a:sym typeface="Calibri"/>
                        </a:rPr>
                        <a:t>Re-Book these patients </a:t>
                      </a:r>
                      <a:r>
                        <a:rPr lang="en-US" sz="1800" dirty="0">
                          <a:solidFill>
                            <a:schemeClr val="dk1"/>
                          </a:solidFill>
                          <a:latin typeface="Calibri"/>
                          <a:ea typeface="Calibri"/>
                          <a:cs typeface="Calibri"/>
                          <a:sym typeface="Calibri"/>
                        </a:rPr>
                        <a:t>Call pts in these categories to cancel, tell pts we will rebook using registries (or they can call back)  starting May 15- June 30</a:t>
                      </a:r>
                      <a:r>
                        <a:rPr lang="en-US" sz="1800" baseline="30000" dirty="0">
                          <a:solidFill>
                            <a:schemeClr val="dk1"/>
                          </a:solidFill>
                          <a:latin typeface="Calibri"/>
                          <a:ea typeface="Calibri"/>
                          <a:cs typeface="Calibri"/>
                          <a:sym typeface="Calibri"/>
                        </a:rPr>
                        <a:t>	</a:t>
                      </a:r>
                      <a:endParaRPr sz="1800" baseline="30000" dirty="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sz="1800" u="sng" dirty="0">
                          <a:solidFill>
                            <a:schemeClr val="dk1"/>
                          </a:solidFill>
                          <a:latin typeface="Calibri"/>
                          <a:ea typeface="Calibri"/>
                          <a:cs typeface="Calibri"/>
                          <a:sym typeface="Calibri"/>
                        </a:rPr>
                        <a:t>Medicare</a:t>
                      </a:r>
                      <a:r>
                        <a:rPr lang="en-US" sz="1800" dirty="0">
                          <a:solidFill>
                            <a:schemeClr val="dk1"/>
                          </a:solidFill>
                          <a:latin typeface="Calibri"/>
                          <a:ea typeface="Calibri"/>
                          <a:cs typeface="Calibri"/>
                          <a:sym typeface="Calibri"/>
                        </a:rPr>
                        <a:t> wellness</a:t>
                      </a:r>
                      <a:endParaRPr sz="1800" dirty="0">
                        <a:solidFill>
                          <a:schemeClr val="dk1"/>
                        </a:solidFill>
                        <a:latin typeface="Calibri"/>
                        <a:ea typeface="Calibri"/>
                        <a:cs typeface="Calibri"/>
                        <a:sym typeface="Calibri"/>
                      </a:endParaRPr>
                    </a:p>
                    <a:p>
                      <a:pPr marL="914400" lvl="0" indent="-342900" algn="l" rtl="0">
                        <a:lnSpc>
                          <a:spcPct val="115000"/>
                        </a:lnSpc>
                        <a:spcBef>
                          <a:spcPts val="0"/>
                        </a:spcBef>
                        <a:spcAft>
                          <a:spcPts val="0"/>
                        </a:spcAft>
                        <a:buClr>
                          <a:schemeClr val="dk1"/>
                        </a:buClr>
                        <a:buSzPts val="1800"/>
                        <a:buFont typeface="Calibri"/>
                        <a:buChar char="●"/>
                      </a:pPr>
                      <a:r>
                        <a:rPr lang="en-US" sz="1800" dirty="0">
                          <a:solidFill>
                            <a:schemeClr val="dk1"/>
                          </a:solidFill>
                          <a:latin typeface="Calibri"/>
                          <a:ea typeface="Calibri"/>
                          <a:cs typeface="Calibri"/>
                          <a:sym typeface="Calibri"/>
                        </a:rPr>
                        <a:t> Adult wellness/physical</a:t>
                      </a:r>
                      <a:endParaRPr sz="1800" dirty="0">
                        <a:solidFill>
                          <a:schemeClr val="dk1"/>
                        </a:solidFill>
                        <a:latin typeface="Calibri"/>
                        <a:ea typeface="Calibri"/>
                        <a:cs typeface="Calibri"/>
                        <a:sym typeface="Calibri"/>
                      </a:endParaRPr>
                    </a:p>
                    <a:p>
                      <a:pPr marL="914400" lvl="0" indent="-342900" algn="l" rtl="0">
                        <a:lnSpc>
                          <a:spcPct val="115000"/>
                        </a:lnSpc>
                        <a:spcBef>
                          <a:spcPts val="0"/>
                        </a:spcBef>
                        <a:spcAft>
                          <a:spcPts val="0"/>
                        </a:spcAft>
                        <a:buClr>
                          <a:schemeClr val="dk1"/>
                        </a:buClr>
                        <a:buSzPts val="1800"/>
                        <a:buFont typeface="Calibri"/>
                        <a:buChar char="●"/>
                      </a:pPr>
                      <a:r>
                        <a:rPr lang="en-US" sz="1800" dirty="0">
                          <a:solidFill>
                            <a:schemeClr val="dk1"/>
                          </a:solidFill>
                          <a:latin typeface="Calibri"/>
                          <a:ea typeface="Calibri"/>
                          <a:cs typeface="Calibri"/>
                          <a:sym typeface="Calibri"/>
                        </a:rPr>
                        <a:t>Well child &gt; 2 years old</a:t>
                      </a:r>
                      <a:endParaRPr sz="1800" dirty="0">
                        <a:solidFill>
                          <a:schemeClr val="dk1"/>
                        </a:solidFill>
                        <a:latin typeface="Calibri"/>
                        <a:ea typeface="Calibri"/>
                        <a:cs typeface="Calibri"/>
                        <a:sym typeface="Calibri"/>
                      </a:endParaRPr>
                    </a:p>
                    <a:p>
                      <a:pPr marL="914400" lvl="0" indent="-342900" algn="l" rtl="0">
                        <a:lnSpc>
                          <a:spcPct val="115000"/>
                        </a:lnSpc>
                        <a:spcBef>
                          <a:spcPts val="0"/>
                        </a:spcBef>
                        <a:spcAft>
                          <a:spcPts val="0"/>
                        </a:spcAft>
                        <a:buClr>
                          <a:schemeClr val="dk1"/>
                        </a:buClr>
                        <a:buSzPts val="1800"/>
                        <a:buFont typeface="Calibri"/>
                        <a:buChar char="●"/>
                      </a:pPr>
                      <a:r>
                        <a:rPr lang="en-US" sz="1800" dirty="0">
                          <a:solidFill>
                            <a:schemeClr val="dk1"/>
                          </a:solidFill>
                          <a:latin typeface="Calibri"/>
                          <a:ea typeface="Calibri"/>
                          <a:cs typeface="Calibri"/>
                          <a:sym typeface="Calibri"/>
                        </a:rPr>
                        <a:t>New Patient Visits</a:t>
                      </a:r>
                      <a:endParaRPr dirty="0"/>
                    </a:p>
                  </a:txBody>
                  <a:tcPr marL="91425" marR="91425" marT="91425" marB="91425"/>
                </a:tc>
                <a:extLst>
                  <a:ext uri="{0D108BD9-81ED-4DB2-BD59-A6C34878D82A}">
                    <a16:rowId xmlns:a16="http://schemas.microsoft.com/office/drawing/2014/main" val="10000"/>
                  </a:ext>
                </a:extLst>
              </a:tr>
            </a:tbl>
          </a:graphicData>
        </a:graphic>
      </p:graphicFrame>
      <p:sp>
        <p:nvSpPr>
          <p:cNvPr id="355" name="Google Shape;355;p42"/>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0"/>
          <p:cNvSpPr txBox="1">
            <a:spLocks noGrp="1"/>
          </p:cNvSpPr>
          <p:nvPr>
            <p:ph type="sldNum" idx="12"/>
          </p:nvPr>
        </p:nvSpPr>
        <p:spPr>
          <a:xfrm>
            <a:off x="6463145" y="6356351"/>
            <a:ext cx="2057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9</a:t>
            </a:fld>
            <a:endParaRPr/>
          </a:p>
        </p:txBody>
      </p:sp>
      <p:sp>
        <p:nvSpPr>
          <p:cNvPr id="139" name="Google Shape;139;p20"/>
          <p:cNvSpPr txBox="1">
            <a:spLocks noGrp="1"/>
          </p:cNvSpPr>
          <p:nvPr>
            <p:ph type="title"/>
          </p:nvPr>
        </p:nvSpPr>
        <p:spPr>
          <a:xfrm>
            <a:off x="2067350" y="299325"/>
            <a:ext cx="6336900" cy="365100"/>
          </a:xfrm>
          <a:prstGeom prst="rect">
            <a:avLst/>
          </a:prstGeom>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ts val="1800"/>
              <a:buFont typeface="Calibri"/>
              <a:buNone/>
            </a:pPr>
            <a:r>
              <a:rPr lang="en-US" sz="3000"/>
              <a:t>Call Center/PMR/PARII Scheduling </a:t>
            </a:r>
            <a:endParaRPr sz="3000"/>
          </a:p>
        </p:txBody>
      </p:sp>
      <p:graphicFrame>
        <p:nvGraphicFramePr>
          <p:cNvPr id="140" name="Google Shape;140;p20"/>
          <p:cNvGraphicFramePr/>
          <p:nvPr>
            <p:extLst>
              <p:ext uri="{D42A27DB-BD31-4B8C-83A1-F6EECF244321}">
                <p14:modId xmlns:p14="http://schemas.microsoft.com/office/powerpoint/2010/main" val="3963649147"/>
              </p:ext>
            </p:extLst>
          </p:nvPr>
        </p:nvGraphicFramePr>
        <p:xfrm>
          <a:off x="217388" y="1066750"/>
          <a:ext cx="8651125" cy="5635595"/>
        </p:xfrm>
        <a:graphic>
          <a:graphicData uri="http://schemas.openxmlformats.org/drawingml/2006/table">
            <a:tbl>
              <a:tblPr>
                <a:noFill/>
                <a:tableStyleId>{DF96A2E8-41C3-4E68-B255-7FE16F5A429F}</a:tableStyleId>
              </a:tblPr>
              <a:tblGrid>
                <a:gridCol w="2849725">
                  <a:extLst>
                    <a:ext uri="{9D8B030D-6E8A-4147-A177-3AD203B41FA5}">
                      <a16:colId xmlns:a16="http://schemas.microsoft.com/office/drawing/2014/main" val="20000"/>
                    </a:ext>
                  </a:extLst>
                </a:gridCol>
                <a:gridCol w="2798550">
                  <a:extLst>
                    <a:ext uri="{9D8B030D-6E8A-4147-A177-3AD203B41FA5}">
                      <a16:colId xmlns:a16="http://schemas.microsoft.com/office/drawing/2014/main" val="20001"/>
                    </a:ext>
                  </a:extLst>
                </a:gridCol>
                <a:gridCol w="3002850">
                  <a:extLst>
                    <a:ext uri="{9D8B030D-6E8A-4147-A177-3AD203B41FA5}">
                      <a16:colId xmlns:a16="http://schemas.microsoft.com/office/drawing/2014/main" val="20002"/>
                    </a:ext>
                  </a:extLst>
                </a:gridCol>
              </a:tblGrid>
              <a:tr h="390750">
                <a:tc>
                  <a:txBody>
                    <a:bodyPr/>
                    <a:lstStyle/>
                    <a:p>
                      <a:pPr marL="0" lvl="0" indent="0" algn="l" rtl="0">
                        <a:spcBef>
                          <a:spcPts val="0"/>
                        </a:spcBef>
                        <a:spcAft>
                          <a:spcPts val="0"/>
                        </a:spcAft>
                        <a:buNone/>
                      </a:pPr>
                      <a:r>
                        <a:rPr lang="en-US" sz="1200" b="1">
                          <a:solidFill>
                            <a:srgbClr val="FFFFFF"/>
                          </a:solidFill>
                          <a:latin typeface="Calibri"/>
                          <a:ea typeface="Calibri"/>
                          <a:cs typeface="Calibri"/>
                          <a:sym typeface="Calibri"/>
                        </a:rPr>
                        <a:t>Type of Call</a:t>
                      </a:r>
                      <a:endParaRPr sz="1200" b="1">
                        <a:solidFill>
                          <a:srgbClr val="FFFFFF"/>
                        </a:solidFill>
                        <a:latin typeface="Calibri"/>
                        <a:ea typeface="Calibri"/>
                        <a:cs typeface="Calibri"/>
                        <a:sym typeface="Calibri"/>
                      </a:endParaRPr>
                    </a:p>
                  </a:txBody>
                  <a:tcPr marL="91425" marR="91425" marT="91425" marB="91425">
                    <a:solidFill>
                      <a:srgbClr val="3D85C6"/>
                    </a:solidFill>
                  </a:tcPr>
                </a:tc>
                <a:tc>
                  <a:txBody>
                    <a:bodyPr/>
                    <a:lstStyle/>
                    <a:p>
                      <a:pPr marL="0" lvl="0" indent="0" algn="l" rtl="0">
                        <a:spcBef>
                          <a:spcPts val="0"/>
                        </a:spcBef>
                        <a:spcAft>
                          <a:spcPts val="0"/>
                        </a:spcAft>
                        <a:buNone/>
                      </a:pPr>
                      <a:r>
                        <a:rPr lang="en-US" sz="1200" b="1">
                          <a:solidFill>
                            <a:srgbClr val="FFFFFF"/>
                          </a:solidFill>
                          <a:latin typeface="Calibri"/>
                          <a:ea typeface="Calibri"/>
                          <a:cs typeface="Calibri"/>
                          <a:sym typeface="Calibri"/>
                        </a:rPr>
                        <a:t>TELEVISIT Direction</a:t>
                      </a:r>
                      <a:endParaRPr sz="1200" b="1">
                        <a:solidFill>
                          <a:srgbClr val="FFFFFF"/>
                        </a:solidFill>
                        <a:latin typeface="Calibri"/>
                        <a:ea typeface="Calibri"/>
                        <a:cs typeface="Calibri"/>
                        <a:sym typeface="Calibri"/>
                      </a:endParaRPr>
                    </a:p>
                  </a:txBody>
                  <a:tcPr marL="91425" marR="91425" marT="91425" marB="91425">
                    <a:solidFill>
                      <a:srgbClr val="3D85C6"/>
                    </a:solidFill>
                  </a:tcPr>
                </a:tc>
                <a:tc>
                  <a:txBody>
                    <a:bodyPr/>
                    <a:lstStyle/>
                    <a:p>
                      <a:pPr marL="0" lvl="0" indent="0" algn="l" rtl="0">
                        <a:spcBef>
                          <a:spcPts val="0"/>
                        </a:spcBef>
                        <a:spcAft>
                          <a:spcPts val="0"/>
                        </a:spcAft>
                        <a:buNone/>
                      </a:pPr>
                      <a:r>
                        <a:rPr lang="en-US" sz="1200" b="1">
                          <a:solidFill>
                            <a:srgbClr val="FFFFFF"/>
                          </a:solidFill>
                          <a:latin typeface="Calibri"/>
                          <a:ea typeface="Calibri"/>
                          <a:cs typeface="Calibri"/>
                          <a:sym typeface="Calibri"/>
                        </a:rPr>
                        <a:t>Action</a:t>
                      </a:r>
                      <a:endParaRPr sz="1200" b="1">
                        <a:solidFill>
                          <a:srgbClr val="FFFFFF"/>
                        </a:solidFill>
                        <a:latin typeface="Calibri"/>
                        <a:ea typeface="Calibri"/>
                        <a:cs typeface="Calibri"/>
                        <a:sym typeface="Calibri"/>
                      </a:endParaRPr>
                    </a:p>
                  </a:txBody>
                  <a:tcPr marL="91425" marR="91425" marT="91425" marB="91425">
                    <a:solidFill>
                      <a:srgbClr val="3D85C6"/>
                    </a:solidFill>
                  </a:tcPr>
                </a:tc>
                <a:extLst>
                  <a:ext uri="{0D108BD9-81ED-4DB2-BD59-A6C34878D82A}">
                    <a16:rowId xmlns:a16="http://schemas.microsoft.com/office/drawing/2014/main" val="10000"/>
                  </a:ext>
                </a:extLst>
              </a:tr>
              <a:tr h="399900">
                <a:tc rowSpan="2">
                  <a:txBody>
                    <a:bodyPr/>
                    <a:lstStyle/>
                    <a:p>
                      <a:pPr marL="0" lvl="0" indent="0" algn="l" rtl="0">
                        <a:spcBef>
                          <a:spcPts val="0"/>
                        </a:spcBef>
                        <a:spcAft>
                          <a:spcPts val="0"/>
                        </a:spcAft>
                        <a:buNone/>
                      </a:pPr>
                      <a:r>
                        <a:rPr lang="en-US" sz="1200">
                          <a:latin typeface="Calibri"/>
                          <a:ea typeface="Calibri"/>
                          <a:cs typeface="Calibri"/>
                          <a:sym typeface="Calibri"/>
                        </a:rPr>
                        <a:t>Patient w/ symptoms - fever, cough or shortness of breath?</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TELEVISIT available w/in 1 hour of the call</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Schedule TELEVISIT</a:t>
                      </a:r>
                      <a:endParaRPr sz="1200">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333100">
                <a:tc vMerge="1">
                  <a:txBody>
                    <a:bodyPr/>
                    <a:lstStyle/>
                    <a:p>
                      <a:endParaRPr lang="en-US"/>
                    </a:p>
                  </a:txBody>
                  <a:tcPr/>
                </a:tc>
                <a:tc>
                  <a:txBody>
                    <a:bodyPr/>
                    <a:lstStyle/>
                    <a:p>
                      <a:pPr marL="0" lvl="0" indent="0" algn="l" rtl="0">
                        <a:spcBef>
                          <a:spcPts val="0"/>
                        </a:spcBef>
                        <a:spcAft>
                          <a:spcPts val="0"/>
                        </a:spcAft>
                        <a:buNone/>
                      </a:pPr>
                      <a:r>
                        <a:rPr lang="en-US" sz="1200">
                          <a:latin typeface="Calibri"/>
                          <a:ea typeface="Calibri"/>
                          <a:cs typeface="Calibri"/>
                          <a:sym typeface="Calibri"/>
                        </a:rPr>
                        <a:t>No TELEVISIT available</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Send triage hub message to the clinic RN </a:t>
                      </a:r>
                      <a:endParaRPr sz="1200">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r h="779750">
                <a:tc>
                  <a:txBody>
                    <a:bodyPr/>
                    <a:lstStyle/>
                    <a:p>
                      <a:pPr marL="0" lvl="0" indent="0" algn="l" rtl="0">
                        <a:spcBef>
                          <a:spcPts val="0"/>
                        </a:spcBef>
                        <a:spcAft>
                          <a:spcPts val="0"/>
                        </a:spcAft>
                        <a:buNone/>
                      </a:pPr>
                      <a:r>
                        <a:rPr lang="en-US" sz="1200">
                          <a:latin typeface="Calibri"/>
                          <a:ea typeface="Calibri"/>
                          <a:cs typeface="Calibri"/>
                          <a:sym typeface="Calibri"/>
                        </a:rPr>
                        <a:t>Patient who </a:t>
                      </a:r>
                      <a:r>
                        <a:rPr lang="en-US" sz="1200" b="1" u="sng">
                          <a:latin typeface="Calibri"/>
                          <a:ea typeface="Calibri"/>
                          <a:cs typeface="Calibri"/>
                          <a:sym typeface="Calibri"/>
                        </a:rPr>
                        <a:t>do not</a:t>
                      </a:r>
                      <a:r>
                        <a:rPr lang="en-US" sz="1200">
                          <a:latin typeface="Calibri"/>
                          <a:ea typeface="Calibri"/>
                          <a:cs typeface="Calibri"/>
                          <a:sym typeface="Calibri"/>
                        </a:rPr>
                        <a:t> have any symptoms and are only calling to ask about COVID-19</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Any available televists - not time sensitive</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Offer TELEVISIT w/ Provider </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if patient doesn’t want Provider TELEVISIT send Epic Staff Message to the Clinic RN Pool</a:t>
                      </a:r>
                      <a:endParaRPr sz="1200">
                        <a:latin typeface="Calibri"/>
                        <a:ea typeface="Calibri"/>
                        <a:cs typeface="Calibri"/>
                        <a:sym typeface="Calibri"/>
                      </a:endParaRPr>
                    </a:p>
                  </a:txBody>
                  <a:tcPr marL="91425" marR="91425" marT="91425" marB="91425"/>
                </a:tc>
                <a:extLst>
                  <a:ext uri="{0D108BD9-81ED-4DB2-BD59-A6C34878D82A}">
                    <a16:rowId xmlns:a16="http://schemas.microsoft.com/office/drawing/2014/main" val="10003"/>
                  </a:ext>
                </a:extLst>
              </a:tr>
              <a:tr h="507875">
                <a:tc>
                  <a:txBody>
                    <a:bodyPr/>
                    <a:lstStyle/>
                    <a:p>
                      <a:pPr marL="0" lvl="0" indent="0" algn="l" rtl="0">
                        <a:spcBef>
                          <a:spcPts val="0"/>
                        </a:spcBef>
                        <a:spcAft>
                          <a:spcPts val="0"/>
                        </a:spcAft>
                        <a:buNone/>
                      </a:pPr>
                      <a:r>
                        <a:rPr lang="en-US" sz="1200">
                          <a:latin typeface="Calibri"/>
                          <a:ea typeface="Calibri"/>
                          <a:cs typeface="Calibri"/>
                          <a:sym typeface="Calibri"/>
                        </a:rPr>
                        <a:t>Patient has rash w/ fever</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Do not book TELEVISIT</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Send a triage hub message to the clinic RN for triage</a:t>
                      </a:r>
                      <a:endParaRPr sz="1200">
                        <a:latin typeface="Calibri"/>
                        <a:ea typeface="Calibri"/>
                        <a:cs typeface="Calibri"/>
                        <a:sym typeface="Calibri"/>
                      </a:endParaRPr>
                    </a:p>
                  </a:txBody>
                  <a:tcPr marL="91425" marR="91425" marT="91425" marB="91425"/>
                </a:tc>
                <a:extLst>
                  <a:ext uri="{0D108BD9-81ED-4DB2-BD59-A6C34878D82A}">
                    <a16:rowId xmlns:a16="http://schemas.microsoft.com/office/drawing/2014/main" val="10004"/>
                  </a:ext>
                </a:extLst>
              </a:tr>
              <a:tr h="407775">
                <a:tc rowSpan="2">
                  <a:txBody>
                    <a:bodyPr/>
                    <a:lstStyle/>
                    <a:p>
                      <a:pPr marL="0" lvl="0" indent="0" algn="l" rtl="0">
                        <a:spcBef>
                          <a:spcPts val="0"/>
                        </a:spcBef>
                        <a:spcAft>
                          <a:spcPts val="0"/>
                        </a:spcAft>
                        <a:buNone/>
                      </a:pPr>
                      <a:r>
                        <a:rPr lang="en-US" sz="1200">
                          <a:latin typeface="Calibri"/>
                          <a:ea typeface="Calibri"/>
                          <a:cs typeface="Calibri"/>
                          <a:sym typeface="Calibri"/>
                        </a:rPr>
                        <a:t>Patient calling for a sick visit (not respiratory) e.g. Backache, Ear pain, Nausea/vomiting, etc</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TELEVISIT available within 24 to 48 hours</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Book TELEVISIT</a:t>
                      </a:r>
                      <a:endParaRPr sz="1200">
                        <a:latin typeface="Calibri"/>
                        <a:ea typeface="Calibri"/>
                        <a:cs typeface="Calibri"/>
                        <a:sym typeface="Calibri"/>
                      </a:endParaRPr>
                    </a:p>
                  </a:txBody>
                  <a:tcPr marL="91425" marR="91425" marT="91425" marB="91425"/>
                </a:tc>
                <a:extLst>
                  <a:ext uri="{0D108BD9-81ED-4DB2-BD59-A6C34878D82A}">
                    <a16:rowId xmlns:a16="http://schemas.microsoft.com/office/drawing/2014/main" val="10005"/>
                  </a:ext>
                </a:extLst>
              </a:tr>
              <a:tr h="524425">
                <a:tc vMerge="1">
                  <a:txBody>
                    <a:bodyPr/>
                    <a:lstStyle/>
                    <a:p>
                      <a:endParaRPr lang="en-US"/>
                    </a:p>
                  </a:txBody>
                  <a:tcPr/>
                </a:tc>
                <a:tc>
                  <a:txBody>
                    <a:bodyPr/>
                    <a:lstStyle/>
                    <a:p>
                      <a:pPr marL="0" lvl="0" indent="0" algn="l" rtl="0">
                        <a:spcBef>
                          <a:spcPts val="0"/>
                        </a:spcBef>
                        <a:spcAft>
                          <a:spcPts val="0"/>
                        </a:spcAft>
                        <a:buNone/>
                      </a:pPr>
                      <a:r>
                        <a:rPr lang="en-US" sz="1200">
                          <a:latin typeface="Calibri"/>
                          <a:ea typeface="Calibri"/>
                          <a:cs typeface="Calibri"/>
                          <a:sym typeface="Calibri"/>
                        </a:rPr>
                        <a:t>Next available TELEVISIT &gt; 48 hours</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Send a triage hub message to the clinic RN for triage</a:t>
                      </a:r>
                      <a:endParaRPr sz="1200">
                        <a:latin typeface="Calibri"/>
                        <a:ea typeface="Calibri"/>
                        <a:cs typeface="Calibri"/>
                        <a:sym typeface="Calibri"/>
                      </a:endParaRPr>
                    </a:p>
                  </a:txBody>
                  <a:tcPr marL="91425" marR="91425" marT="91425" marB="91425"/>
                </a:tc>
                <a:extLst>
                  <a:ext uri="{0D108BD9-81ED-4DB2-BD59-A6C34878D82A}">
                    <a16:rowId xmlns:a16="http://schemas.microsoft.com/office/drawing/2014/main" val="10006"/>
                  </a:ext>
                </a:extLst>
              </a:tr>
              <a:tr h="723625">
                <a:tc>
                  <a:txBody>
                    <a:bodyPr/>
                    <a:lstStyle/>
                    <a:p>
                      <a:pPr marL="0" lvl="0" indent="0" algn="l" rtl="0">
                        <a:spcBef>
                          <a:spcPts val="0"/>
                        </a:spcBef>
                        <a:spcAft>
                          <a:spcPts val="0"/>
                        </a:spcAft>
                        <a:buNone/>
                      </a:pPr>
                      <a:r>
                        <a:rPr lang="en-US" sz="1200" dirty="0">
                          <a:latin typeface="Calibri"/>
                          <a:ea typeface="Calibri"/>
                          <a:cs typeface="Calibri"/>
                          <a:sym typeface="Calibri"/>
                        </a:rPr>
                        <a:t>Patient Calling For: Newborn visit, well visit for children under 2</a:t>
                      </a:r>
                      <a:endParaRPr sz="1200" dirty="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No TELEVISIT</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solidFill>
                            <a:schemeClr val="dk1"/>
                          </a:solidFill>
                          <a:latin typeface="Calibri"/>
                          <a:ea typeface="Calibri"/>
                          <a:cs typeface="Calibri"/>
                          <a:sym typeface="Calibri"/>
                        </a:rPr>
                        <a:t>Schedule face to face appointment with provider. in the a.m. </a:t>
                      </a:r>
                      <a:r>
                        <a:rPr lang="en-US" sz="1200" b="1">
                          <a:solidFill>
                            <a:schemeClr val="dk1"/>
                          </a:solidFill>
                          <a:latin typeface="Calibri"/>
                          <a:ea typeface="Calibri"/>
                          <a:cs typeface="Calibri"/>
                          <a:sym typeface="Calibri"/>
                        </a:rPr>
                        <a:t>Newborns: give 1st appt slot of the day </a:t>
                      </a:r>
                      <a:endParaRPr sz="1200">
                        <a:solidFill>
                          <a:schemeClr val="dk1"/>
                        </a:solidFill>
                        <a:latin typeface="Calibri"/>
                        <a:ea typeface="Calibri"/>
                        <a:cs typeface="Calibri"/>
                        <a:sym typeface="Calibri"/>
                      </a:endParaRPr>
                    </a:p>
                  </a:txBody>
                  <a:tcPr marL="91425" marR="91425" marT="91425" marB="91425"/>
                </a:tc>
                <a:extLst>
                  <a:ext uri="{0D108BD9-81ED-4DB2-BD59-A6C34878D82A}">
                    <a16:rowId xmlns:a16="http://schemas.microsoft.com/office/drawing/2014/main" val="10007"/>
                  </a:ext>
                </a:extLst>
              </a:tr>
              <a:tr h="448975">
                <a:tc>
                  <a:txBody>
                    <a:bodyPr/>
                    <a:lstStyle/>
                    <a:p>
                      <a:pPr marL="0" lvl="0" indent="0" algn="l" rtl="0">
                        <a:spcBef>
                          <a:spcPts val="0"/>
                        </a:spcBef>
                        <a:spcAft>
                          <a:spcPts val="0"/>
                        </a:spcAft>
                        <a:buNone/>
                      </a:pPr>
                      <a:r>
                        <a:rPr lang="en-US" sz="1200" dirty="0">
                          <a:latin typeface="Calibri"/>
                          <a:ea typeface="Calibri"/>
                          <a:cs typeface="Calibri"/>
                          <a:sym typeface="Calibri"/>
                        </a:rPr>
                        <a:t>Hospital or ED Discharge Follow-Up, Prenatal, Postpartum</a:t>
                      </a:r>
                      <a:endParaRPr sz="1200" dirty="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TELEVISIT w/ 72 hours</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solidFill>
                            <a:schemeClr val="dk1"/>
                          </a:solidFill>
                          <a:latin typeface="Calibri"/>
                          <a:ea typeface="Calibri"/>
                          <a:cs typeface="Calibri"/>
                          <a:sym typeface="Calibri"/>
                        </a:rPr>
                        <a:t>Schedule TELEVISIT</a:t>
                      </a:r>
                      <a:endParaRPr sz="1200">
                        <a:solidFill>
                          <a:schemeClr val="dk1"/>
                        </a:solidFill>
                        <a:latin typeface="Calibri"/>
                        <a:ea typeface="Calibri"/>
                        <a:cs typeface="Calibri"/>
                        <a:sym typeface="Calibri"/>
                      </a:endParaRPr>
                    </a:p>
                  </a:txBody>
                  <a:tcPr marL="91425" marR="91425" marT="91425" marB="91425"/>
                </a:tc>
                <a:extLst>
                  <a:ext uri="{0D108BD9-81ED-4DB2-BD59-A6C34878D82A}">
                    <a16:rowId xmlns:a16="http://schemas.microsoft.com/office/drawing/2014/main" val="10008"/>
                  </a:ext>
                </a:extLst>
              </a:tr>
              <a:tr h="448975">
                <a:tc>
                  <a:txBody>
                    <a:bodyPr/>
                    <a:lstStyle/>
                    <a:p>
                      <a:pPr marL="0" lvl="0" indent="0" algn="l" rtl="0">
                        <a:spcBef>
                          <a:spcPts val="0"/>
                        </a:spcBef>
                        <a:spcAft>
                          <a:spcPts val="0"/>
                        </a:spcAft>
                        <a:buNone/>
                      </a:pPr>
                      <a:r>
                        <a:rPr lang="en-US" sz="1200">
                          <a:latin typeface="Calibri"/>
                          <a:ea typeface="Calibri"/>
                          <a:cs typeface="Calibri"/>
                          <a:sym typeface="Calibri"/>
                        </a:rPr>
                        <a:t>Patients calling for:  Annual Medicare Wellness visit, Adult wellness/physical, Well Child over 2 years old, New patient visit, Routine pap smear</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a:latin typeface="Calibri"/>
                          <a:ea typeface="Calibri"/>
                          <a:cs typeface="Calibri"/>
                          <a:sym typeface="Calibri"/>
                        </a:rPr>
                        <a:t>No TELEVISIT</a:t>
                      </a:r>
                      <a:endParaRPr sz="1200">
                        <a:latin typeface="Calibri"/>
                        <a:ea typeface="Calibri"/>
                        <a:cs typeface="Calibri"/>
                        <a:sym typeface="Calibri"/>
                      </a:endParaRPr>
                    </a:p>
                  </a:txBody>
                  <a:tcPr marL="91425" marR="91425" marT="91425" marB="91425"/>
                </a:tc>
                <a:tc>
                  <a:txBody>
                    <a:bodyPr/>
                    <a:lstStyle/>
                    <a:p>
                      <a:pPr marL="0" lvl="0" indent="0" algn="l" rtl="0">
                        <a:spcBef>
                          <a:spcPts val="0"/>
                        </a:spcBef>
                        <a:spcAft>
                          <a:spcPts val="0"/>
                        </a:spcAft>
                        <a:buNone/>
                      </a:pPr>
                      <a:r>
                        <a:rPr lang="en-US" sz="1200" dirty="0">
                          <a:solidFill>
                            <a:schemeClr val="dk1"/>
                          </a:solidFill>
                          <a:latin typeface="Calibri"/>
                          <a:ea typeface="Calibri"/>
                          <a:cs typeface="Calibri"/>
                          <a:sym typeface="Calibri"/>
                        </a:rPr>
                        <a:t>Schedule after June 30th</a:t>
                      </a:r>
                      <a:endParaRPr sz="12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sz="1200" dirty="0">
                          <a:solidFill>
                            <a:schemeClr val="dk1"/>
                          </a:solidFill>
                          <a:latin typeface="Calibri"/>
                          <a:ea typeface="Calibri"/>
                          <a:cs typeface="Calibri"/>
                          <a:sym typeface="Calibri"/>
                        </a:rPr>
                        <a:t>(May 15th-June 30th are held for reschedules)</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sz="1200" dirty="0">
                        <a:solidFill>
                          <a:schemeClr val="dk1"/>
                        </a:solidFill>
                        <a:latin typeface="Calibri"/>
                        <a:ea typeface="Calibri"/>
                        <a:cs typeface="Calibri"/>
                        <a:sym typeface="Calibri"/>
                      </a:endParaRPr>
                    </a:p>
                  </a:txBody>
                  <a:tcPr marL="91425" marR="91425" marT="91425" marB="91425"/>
                </a:tc>
                <a:extLst>
                  <a:ext uri="{0D108BD9-81ED-4DB2-BD59-A6C34878D82A}">
                    <a16:rowId xmlns:a16="http://schemas.microsoft.com/office/drawing/2014/main" val="10009"/>
                  </a:ext>
                </a:extLst>
              </a:tr>
            </a:tbl>
          </a:graphicData>
        </a:graphic>
      </p:graphicFrame>
      <p:pic>
        <p:nvPicPr>
          <p:cNvPr id="141" name="Google Shape;141;p20"/>
          <p:cNvPicPr preferRelativeResize="0"/>
          <p:nvPr/>
        </p:nvPicPr>
        <p:blipFill>
          <a:blip r:embed="rId3">
            <a:alphaModFix/>
          </a:blip>
          <a:stretch>
            <a:fillRect/>
          </a:stretch>
        </p:blipFill>
        <p:spPr>
          <a:xfrm>
            <a:off x="738188" y="644275"/>
            <a:ext cx="7667625" cy="35242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rgChart07_16x9">
      <a:dk1>
        <a:srgbClr val="000000"/>
      </a:dk1>
      <a:lt1>
        <a:srgbClr val="FFFFFF"/>
      </a:lt1>
      <a:dk2>
        <a:srgbClr val="26262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2888</Words>
  <Application>Microsoft Office PowerPoint</Application>
  <PresentationFormat>On-screen Show (4:3)</PresentationFormat>
  <Paragraphs>333</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Twentieth Century</vt:lpstr>
      <vt:lpstr>Office Theme</vt:lpstr>
      <vt:lpstr>TELEVISIT Process Primary Care Workflows</vt:lpstr>
      <vt:lpstr>Sections</vt:lpstr>
      <vt:lpstr>OVERVIEW</vt:lpstr>
      <vt:lpstr>TELEVISITS - Overview</vt:lpstr>
      <vt:lpstr>STANDARD REQUIRED ELEMENTS of PROCESS</vt:lpstr>
      <vt:lpstr>TELEVISIT GUIDELINES</vt:lpstr>
      <vt:lpstr>Scheduling Incoming TELEVISITS</vt:lpstr>
      <vt:lpstr>Rebooking Guidance</vt:lpstr>
      <vt:lpstr>Call Center/PMR/PARII Scheduling </vt:lpstr>
      <vt:lpstr>PowerPoint Presentation</vt:lpstr>
      <vt:lpstr>TELEVISIT MECHANICS</vt:lpstr>
      <vt:lpstr>TELEVISIT Outreach Calls for already scheduled patients </vt:lpstr>
      <vt:lpstr>Scheduling TELEVISITs for secure patient portal messages or Patient Calls SAME DAY TELEVISITS</vt:lpstr>
      <vt:lpstr>Scheduling a TELEVISIT </vt:lpstr>
      <vt:lpstr>Changing a scheduled visit to a TELEVISIT - do not cancel - change to TELEVISIT</vt:lpstr>
      <vt:lpstr>Checking-In/Arriving TELEVISITS</vt:lpstr>
      <vt:lpstr>“Virtual” Rooming for Established Patients</vt:lpstr>
      <vt:lpstr>Provider TELEVISIT Process</vt:lpstr>
      <vt:lpstr>When patient did not call in for TELEVISIT </vt:lpstr>
      <vt:lpstr>TELEVISIT PROCESS by STAFF TYPE</vt:lpstr>
      <vt:lpstr>Tips for booking and managing TELEVISITS when provider is at home </vt:lpstr>
      <vt:lpstr>TELEVISIT SMARTPHRASE</vt:lpstr>
      <vt:lpstr>New smartphrase for televisits!</vt:lpstr>
      <vt:lpstr>SCRIPT SUGGESTIONS</vt:lpstr>
      <vt:lpstr>Script suggestion 1: PMR for Patient Calls</vt:lpstr>
      <vt:lpstr>Script Suggestion 2: RN for Patient Calls</vt:lpstr>
      <vt:lpstr>APPENDIX</vt:lpstr>
      <vt:lpstr>References/Guidelines: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TELEVISIT Process Primary Care Workflows</dc:title>
  <dc:creator>Laurel</dc:creator>
  <cp:lastModifiedBy>Laurel Simmons</cp:lastModifiedBy>
  <cp:revision>5</cp:revision>
  <dcterms:modified xsi:type="dcterms:W3CDTF">2020-04-06T12:58:21Z</dcterms:modified>
</cp:coreProperties>
</file>